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1" r:id="rId5"/>
  </p:sldMasterIdLst>
  <p:notesMasterIdLst>
    <p:notesMasterId r:id="rId33"/>
  </p:notesMasterIdLst>
  <p:handoutMasterIdLst>
    <p:handoutMasterId r:id="rId34"/>
  </p:handoutMasterIdLst>
  <p:sldIdLst>
    <p:sldId id="261" r:id="rId6"/>
    <p:sldId id="288" r:id="rId7"/>
    <p:sldId id="326" r:id="rId8"/>
    <p:sldId id="320" r:id="rId9"/>
    <p:sldId id="321" r:id="rId10"/>
    <p:sldId id="322" r:id="rId11"/>
    <p:sldId id="323" r:id="rId12"/>
    <p:sldId id="324" r:id="rId13"/>
    <p:sldId id="325" r:id="rId14"/>
    <p:sldId id="319" r:id="rId15"/>
    <p:sldId id="294" r:id="rId16"/>
    <p:sldId id="306" r:id="rId17"/>
    <p:sldId id="295" r:id="rId18"/>
    <p:sldId id="289" r:id="rId19"/>
    <p:sldId id="327" r:id="rId20"/>
    <p:sldId id="328" r:id="rId21"/>
    <p:sldId id="291" r:id="rId22"/>
    <p:sldId id="301" r:id="rId23"/>
    <p:sldId id="329" r:id="rId24"/>
    <p:sldId id="330" r:id="rId25"/>
    <p:sldId id="271" r:id="rId26"/>
    <p:sldId id="274" r:id="rId27"/>
    <p:sldId id="273" r:id="rId28"/>
    <p:sldId id="299" r:id="rId29"/>
    <p:sldId id="286" r:id="rId30"/>
    <p:sldId id="318" r:id="rId31"/>
    <p:sldId id="257" r:id="rId32"/>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ISSON-COHEN Marine" initials="BM" lastIdx="3" clrIdx="0">
    <p:extLst>
      <p:ext uri="{19B8F6BF-5375-455C-9EA6-DF929625EA0E}">
        <p15:presenceInfo xmlns:p15="http://schemas.microsoft.com/office/powerpoint/2012/main" userId="BOISSON-COHEN Marine" providerId="None"/>
      </p:ext>
    </p:extLst>
  </p:cmAuthor>
  <p:cmAuthor id="2" name="GAZZOLA Eve" initials="GE" lastIdx="4" clrIdx="1">
    <p:extLst>
      <p:ext uri="{19B8F6BF-5375-455C-9EA6-DF929625EA0E}">
        <p15:presenceInfo xmlns:p15="http://schemas.microsoft.com/office/powerpoint/2012/main" userId="S-1-5-21-73586283-1343024091-725345543-5165" providerId="AD"/>
      </p:ext>
    </p:extLst>
  </p:cmAuthor>
  <p:cmAuthor id="3" name="SIBILLE Romain" initials="SR" lastIdx="12" clrIdx="2">
    <p:extLst>
      <p:ext uri="{19B8F6BF-5375-455C-9EA6-DF929625EA0E}">
        <p15:presenceInfo xmlns:p15="http://schemas.microsoft.com/office/powerpoint/2012/main" userId="S-1-5-21-73586283-1343024091-725345543-12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B45"/>
    <a:srgbClr val="6CB643"/>
    <a:srgbClr val="B9D031"/>
    <a:srgbClr val="C6D63F"/>
    <a:srgbClr val="C5D63F"/>
    <a:srgbClr val="DA1D5B"/>
    <a:srgbClr val="87999F"/>
    <a:srgbClr val="AABEC4"/>
    <a:srgbClr val="B7C9CF"/>
    <a:srgbClr val="E0E6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68" autoAdjust="0"/>
    <p:restoredTop sz="96405" autoAdjust="0"/>
  </p:normalViewPr>
  <p:slideViewPr>
    <p:cSldViewPr snapToGrid="0" snapToObjects="1">
      <p:cViewPr varScale="1">
        <p:scale>
          <a:sx n="68" d="100"/>
          <a:sy n="68" d="100"/>
        </p:scale>
        <p:origin x="93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976" y="8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Feuil1!$B$1</c:f>
              <c:strCache>
                <c:ptCount val="1"/>
                <c:pt idx="0">
                  <c:v>niveau de qualité</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elete val="1"/>
          </c:dLbls>
          <c:cat>
            <c:numRef>
              <c:f>Feuil1!$A$2:$A$5</c:f>
              <c:numCache>
                <c:formatCode>General</c:formatCode>
                <c:ptCount val="4"/>
              </c:numCache>
            </c:numRef>
          </c:cat>
          <c:val>
            <c:numRef>
              <c:f>Feuil1!$B$2:$B$5</c:f>
              <c:numCache>
                <c:formatCode>General</c:formatCode>
                <c:ptCount val="4"/>
                <c:pt idx="0">
                  <c:v>2</c:v>
                </c:pt>
                <c:pt idx="1">
                  <c:v>3</c:v>
                </c:pt>
                <c:pt idx="2">
                  <c:v>4</c:v>
                </c:pt>
                <c:pt idx="3">
                  <c:v>5</c:v>
                </c:pt>
              </c:numCache>
            </c:numRef>
          </c:val>
          <c:extLst>
            <c:ext xmlns:c16="http://schemas.microsoft.com/office/drawing/2014/chart" uri="{C3380CC4-5D6E-409C-BE32-E72D297353CC}">
              <c16:uniqueId val="{00000000-80FF-4AF5-9759-309BBF024939}"/>
            </c:ext>
          </c:extLst>
        </c:ser>
        <c:dLbls>
          <c:showLegendKey val="0"/>
          <c:showVal val="1"/>
          <c:showCatName val="0"/>
          <c:showSerName val="0"/>
          <c:showPercent val="0"/>
          <c:showBubbleSize val="0"/>
        </c:dLbls>
        <c:gapWidth val="75"/>
        <c:axId val="216903376"/>
        <c:axId val="229971184"/>
      </c:barChart>
      <c:catAx>
        <c:axId val="2169033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9971184"/>
        <c:crosses val="autoZero"/>
        <c:auto val="1"/>
        <c:lblAlgn val="ctr"/>
        <c:lblOffset val="100"/>
        <c:noMultiLvlLbl val="0"/>
      </c:catAx>
      <c:valAx>
        <c:axId val="229971184"/>
        <c:scaling>
          <c:orientation val="minMax"/>
        </c:scaling>
        <c:delete val="1"/>
        <c:axPos val="l"/>
        <c:numFmt formatCode="General" sourceLinked="1"/>
        <c:majorTickMark val="none"/>
        <c:minorTickMark val="none"/>
        <c:tickLblPos val="nextTo"/>
        <c:crossAx val="21690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AE2E437-1D9A-484A-8BFE-CB3692296D3E}" type="datetime1">
              <a:rPr lang="fr-FR" smtClean="0"/>
              <a:t>04/05/2020</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FD0798C-4BC6-4900-A4E6-38AFE882BA54}" type="datetime1">
              <a:rPr lang="fr-FR" smtClean="0"/>
              <a:t>04/05/2020</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272481"/>
            <a:ext cx="5997592" cy="1639888"/>
          </a:xfrm>
          <a:prstGeom prst="rect">
            <a:avLst/>
          </a:prstGeom>
        </p:spPr>
        <p:txBody>
          <a:bodyPr lIns="0"/>
          <a:lstStyle>
            <a:lvl1pPr marL="0" indent="0">
              <a:buNone/>
              <a:defRPr sz="24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373678"/>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699695"/>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2927225016"/>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31869" y="2865883"/>
            <a:ext cx="5311930" cy="1424650"/>
          </a:xfrm>
          <a:prstGeom prst="rect">
            <a:avLst/>
          </a:prstGeom>
        </p:spPr>
        <p:txBody>
          <a:bodyPr lIns="0"/>
          <a:lstStyle>
            <a:lvl1pPr marL="0" indent="0">
              <a:buNone/>
              <a:defRPr sz="2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2982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1162163215"/>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724389153"/>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Enseignements de la crise</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Enseignements de la crise</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495702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chart" Target="../charts/char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3.xml"/><Relationship Id="rId5" Type="http://schemas.openxmlformats.org/officeDocument/2006/relationships/tags" Target="../tags/tag16.xml"/><Relationship Id="rId4"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7.png"/><Relationship Id="rId5" Type="http://schemas.openxmlformats.org/officeDocument/2006/relationships/tags" Target="../tags/tag25.xml"/><Relationship Id="rId10" Type="http://schemas.openxmlformats.org/officeDocument/2006/relationships/slideLayout" Target="../slideLayouts/slideLayout3.xml"/><Relationship Id="rId4" Type="http://schemas.openxmlformats.org/officeDocument/2006/relationships/tags" Target="../tags/tag24.xml"/><Relationship Id="rId9" Type="http://schemas.openxmlformats.org/officeDocument/2006/relationships/tags" Target="../tags/tag2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hyperlink" Target="https://www.cnsa.fr/a-propos-de-la-cnsa/missions" TargetMode="External"/><Relationship Id="rId4" Type="http://schemas.openxmlformats.org/officeDocument/2006/relationships/tags" Target="../tags/tag34.xml"/><Relationship Id="rId9"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cnsa.fr/accompagnement-en-etablissement-et-service/formation-des-professionnels" TargetMode="External"/><Relationship Id="rId3" Type="http://schemas.openxmlformats.org/officeDocument/2006/relationships/slideLayout" Target="../slideLayouts/slideLayout3.xml"/><Relationship Id="rId7" Type="http://schemas.openxmlformats.org/officeDocument/2006/relationships/hyperlink" Target="https://www.cnsa.fr/documentation/memo-14.pdf"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www.cnsa.fr/compensation-de-la-perte-dautonomie/financement-des-prestations-concours-aux-departements/la-conference-des-financeurs-de-la-prevention-de-la-perte-dautonomie" TargetMode="External"/><Relationship Id="rId5" Type="http://schemas.openxmlformats.org/officeDocument/2006/relationships/hyperlink" Target="https://www.cnsa.fr/recherche-et-innovation/deposer-un-projet/actions-innovantes" TargetMode="External"/><Relationship Id="rId10" Type="http://schemas.openxmlformats.org/officeDocument/2006/relationships/hyperlink" Target="https://www.cnsa.fr/outils-methodes-et-territoires/soutien-aux-proches-aidants" TargetMode="External"/><Relationship Id="rId4" Type="http://schemas.openxmlformats.org/officeDocument/2006/relationships/hyperlink" Target="https://www.cnsa.fr/soutien-a-la-recherche-et-a-linnovation/deposer-un-projet/projets-de-recherche" TargetMode="External"/><Relationship Id="rId9" Type="http://schemas.openxmlformats.org/officeDocument/2006/relationships/hyperlink" Target="https://www.cnsa.fr/compensation-de-la-perte-dautonomie/soutien-du-secteur-de-laide-a-domicile" TargetMode="External"/></Relationships>
</file>

<file path=ppt/slides/_rels/slide1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cnsa.fr/documentation/2_comment_deposer_une_demande_de_subvention.pdf" TargetMode="Externa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s://galis-subventions.cnsa.fr/aides/#/cnsa/connecte/F_ACTIN_AAP2020/depot/simple" TargetMode="External"/><Relationship Id="rId5" Type="http://schemas.openxmlformats.org/officeDocument/2006/relationships/hyperlink" Target="https://www.cnsa.fr/documentation/1_comment_creer_son_compte.pdf" TargetMode="External"/><Relationship Id="rId4" Type="http://schemas.openxmlformats.org/officeDocument/2006/relationships/hyperlink" Target="https://galis-subventions.cnsa.fr/"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s>
</file>

<file path=ppt/slides/_rels/slide2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hyperlink" Target="https://www.cnsa.fr/sites/default/files/trame_document_de_reponse_aap2020_gestion_de_crise_vf.docx" TargetMode="Externa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2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8.png"/><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27.xml.rels><?xml version="1.0" encoding="UTF-8" standalone="yes"?>
<Relationships xmlns="http://schemas.openxmlformats.org/package/2006/relationships"><Relationship Id="rId3" Type="http://schemas.openxmlformats.org/officeDocument/2006/relationships/hyperlink" Target="mailto:innovation2020@cnsa.fr" TargetMode="Externa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hyperlink" Target="mailto:innovation2018@cnsa.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slideLayout" Target="../slideLayouts/slideLayout9.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1871003" y="2750785"/>
            <a:ext cx="6879104" cy="1639888"/>
          </a:xfrm>
        </p:spPr>
        <p:txBody>
          <a:bodyPr/>
          <a:lstStyle/>
          <a:p>
            <a:r>
              <a:rPr lang="fr-FR" sz="2100"/>
              <a:t>Appel à projets : « Tirer les enseignements de la crise du Covid-19 pour améliorer l’accompagnement des personnes âgées ou en situation de handicap » </a:t>
            </a:r>
          </a:p>
          <a:p>
            <a:endParaRPr lang="fr-FR" sz="2100" dirty="0"/>
          </a:p>
        </p:txBody>
      </p:sp>
      <p:sp>
        <p:nvSpPr>
          <p:cNvPr id="3" name="Espace réservé du texte 2"/>
          <p:cNvSpPr>
            <a:spLocks noGrp="1"/>
          </p:cNvSpPr>
          <p:nvPr>
            <p:ph type="body" sz="quarter" idx="11"/>
            <p:custDataLst>
              <p:tags r:id="rId2"/>
            </p:custDataLst>
          </p:nvPr>
        </p:nvSpPr>
        <p:spPr>
          <a:xfrm>
            <a:off x="1902196" y="4016110"/>
            <a:ext cx="5997576" cy="485551"/>
          </a:xfrm>
        </p:spPr>
        <p:txBody>
          <a:bodyPr/>
          <a:lstStyle/>
          <a:p>
            <a:r>
              <a:rPr lang="fr-FR"/>
              <a:t>Instructions aux candidats</a:t>
            </a:r>
            <a:endParaRPr lang="fr-FR" dirty="0"/>
          </a:p>
        </p:txBody>
      </p:sp>
    </p:spTree>
    <p:extLst>
      <p:ext uri="{BB962C8B-B14F-4D97-AF65-F5344CB8AC3E}">
        <p14:creationId xmlns:p14="http://schemas.microsoft.com/office/powerpoint/2010/main" val="8801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31869" y="2936223"/>
            <a:ext cx="5785522" cy="1424650"/>
          </a:xfrm>
        </p:spPr>
        <p:txBody>
          <a:bodyPr/>
          <a:lstStyle/>
          <a:p>
            <a:r>
              <a:rPr lang="fr-FR" dirty="0"/>
              <a:t>Modalités des projets, montant de subvention, critères d’éligibilité et de sélection</a:t>
            </a:r>
          </a:p>
        </p:txBody>
      </p:sp>
    </p:spTree>
    <p:extLst>
      <p:ext uri="{BB962C8B-B14F-4D97-AF65-F5344CB8AC3E}">
        <p14:creationId xmlns:p14="http://schemas.microsoft.com/office/powerpoint/2010/main" val="367748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3A84FB-8618-459E-9B31-437561EE5A33}"/>
              </a:ext>
            </a:extLst>
          </p:cNvPr>
          <p:cNvSpPr>
            <a:spLocks noGrp="1"/>
          </p:cNvSpPr>
          <p:nvPr>
            <p:ph type="body" sz="quarter" idx="10"/>
            <p:custDataLst>
              <p:tags r:id="rId1"/>
            </p:custDataLst>
          </p:nvPr>
        </p:nvSpPr>
        <p:spPr/>
        <p:txBody>
          <a:bodyPr/>
          <a:lstStyle/>
          <a:p>
            <a:r>
              <a:rPr lang="fr-FR" dirty="0"/>
              <a:t>Configuration des projets</a:t>
            </a:r>
          </a:p>
        </p:txBody>
      </p:sp>
      <p:sp>
        <p:nvSpPr>
          <p:cNvPr id="4" name="Espace réservé du contenu 3">
            <a:extLst>
              <a:ext uri="{FF2B5EF4-FFF2-40B4-BE49-F238E27FC236}">
                <a16:creationId xmlns:a16="http://schemas.microsoft.com/office/drawing/2014/main" id="{8839E8D6-9C77-4A00-9D02-78027007F2BB}"/>
              </a:ext>
            </a:extLst>
          </p:cNvPr>
          <p:cNvSpPr>
            <a:spLocks noGrp="1"/>
          </p:cNvSpPr>
          <p:nvPr>
            <p:ph idx="1"/>
            <p:custDataLst>
              <p:tags r:id="rId2"/>
            </p:custDataLst>
          </p:nvPr>
        </p:nvSpPr>
        <p:spPr>
          <a:xfrm>
            <a:off x="105826" y="961315"/>
            <a:ext cx="7735309" cy="5542672"/>
          </a:xfrm>
        </p:spPr>
        <p:txBody>
          <a:bodyPr>
            <a:normAutofit/>
          </a:bodyPr>
          <a:lstStyle/>
          <a:p>
            <a:pPr>
              <a:buFont typeface="Wingdings" panose="05000000000000000000" pitchFamily="2" charset="2"/>
              <a:buChar char="ü"/>
            </a:pPr>
            <a:r>
              <a:rPr lang="fr-FR" b="1" dirty="0"/>
              <a:t>La CNSA finance au titre de cet appel à projet : </a:t>
            </a:r>
          </a:p>
          <a:p>
            <a:pPr lvl="1"/>
            <a:r>
              <a:rPr lang="fr-FR" dirty="0"/>
              <a:t>des études de retours d’expérience, analyses, évaluations de dispositifs mis en œuvre durant la crise du Covid-19. Ces études devront nécessairement porter sur des initiatives conduites en France, mais pourront, à titre de comparaison, être étendues à des dispositifs étrangers.</a:t>
            </a:r>
            <a:endParaRPr lang="fr-FR" b="1" dirty="0"/>
          </a:p>
          <a:p>
            <a:pPr lvl="1"/>
            <a:r>
              <a:rPr lang="fr-FR" dirty="0"/>
              <a:t>des expérimentations, consolidation, essaimage de dispositifs et leur évaluation</a:t>
            </a:r>
          </a:p>
          <a:p>
            <a:pPr lvl="1"/>
            <a:r>
              <a:rPr lang="fr-FR" b="1" dirty="0"/>
              <a:t>les démarches articulant ses deux modalités </a:t>
            </a:r>
            <a:r>
              <a:rPr lang="fr-FR" dirty="0"/>
              <a:t>sont encouragées</a:t>
            </a:r>
            <a:r>
              <a:rPr lang="fr-FR" b="1" dirty="0"/>
              <a:t>.</a:t>
            </a:r>
            <a:r>
              <a:rPr lang="fr-FR" dirty="0"/>
              <a:t> </a:t>
            </a:r>
          </a:p>
          <a:p>
            <a:pPr lvl="1"/>
            <a:endParaRPr lang="fr-FR" dirty="0"/>
          </a:p>
          <a:p>
            <a:pPr marL="457200" lvl="1" indent="0">
              <a:buNone/>
            </a:pPr>
            <a:r>
              <a:rPr lang="fr-FR" dirty="0"/>
              <a:t>Les projets d’expérimentation, consolidation, essaimage de </a:t>
            </a:r>
            <a:r>
              <a:rPr lang="fr-FR" b="1" dirty="0"/>
              <a:t>dispositifs doivent impérativement comporter une phase d’évaluation</a:t>
            </a:r>
            <a:r>
              <a:rPr lang="fr-FR" dirty="0"/>
              <a:t>, réalisée préférentiellement par un prestataire extérieur présent dès le démarrage du projet.</a:t>
            </a:r>
          </a:p>
          <a:p>
            <a:pPr marL="457200" lvl="1" indent="0">
              <a:buNone/>
            </a:pPr>
            <a:r>
              <a:rPr lang="fr-FR" dirty="0"/>
              <a:t> </a:t>
            </a:r>
          </a:p>
          <a:p>
            <a:pPr>
              <a:spcBef>
                <a:spcPts val="600"/>
              </a:spcBef>
              <a:buFont typeface="Wingdings" panose="05000000000000000000" pitchFamily="2" charset="2"/>
              <a:buChar char="ü"/>
            </a:pPr>
            <a:r>
              <a:rPr lang="fr-FR" b="1" dirty="0"/>
              <a:t>Durée </a:t>
            </a:r>
            <a:r>
              <a:rPr lang="fr-FR" dirty="0"/>
              <a:t>des projets :</a:t>
            </a:r>
          </a:p>
          <a:p>
            <a:pPr lvl="1"/>
            <a:r>
              <a:rPr lang="fr-FR" dirty="0"/>
              <a:t> </a:t>
            </a:r>
            <a:r>
              <a:rPr lang="fr-FR" b="1" dirty="0"/>
              <a:t>Entre 6 et 24 mois</a:t>
            </a:r>
            <a:r>
              <a:rPr lang="fr-FR" dirty="0"/>
              <a:t> selon leur nature et leur complexité </a:t>
            </a:r>
          </a:p>
          <a:p>
            <a:pPr marL="457200" lvl="1" indent="0">
              <a:buNone/>
            </a:pPr>
            <a:r>
              <a:rPr lang="fr-FR" dirty="0"/>
              <a:t>Exemple : 6 mois pour une simple étude de retour d’expérience, 18-24 mois pour les projets  associant retour d’expérience, consolidation et essaimage d’un dispositif, et évaluation</a:t>
            </a:r>
            <a:endParaRPr lang="fr-FR" b="1" dirty="0"/>
          </a:p>
          <a:p>
            <a:pPr>
              <a:spcBef>
                <a:spcPts val="600"/>
              </a:spcBef>
              <a:buFont typeface="Wingdings" panose="05000000000000000000" pitchFamily="2" charset="2"/>
              <a:buChar char="ü"/>
            </a:pPr>
            <a:endParaRPr lang="fr-FR" dirty="0"/>
          </a:p>
          <a:p>
            <a:pPr>
              <a:spcBef>
                <a:spcPts val="600"/>
              </a:spcBef>
              <a:buFont typeface="Wingdings" panose="05000000000000000000" pitchFamily="2" charset="2"/>
              <a:buChar char="ü"/>
            </a:pPr>
            <a:r>
              <a:rPr lang="fr-FR" b="1" dirty="0"/>
              <a:t>L’aide de la CNSA :</a:t>
            </a:r>
            <a:r>
              <a:rPr lang="fr-FR" dirty="0"/>
              <a:t> </a:t>
            </a:r>
          </a:p>
          <a:p>
            <a:pPr lvl="1"/>
            <a:r>
              <a:rPr lang="fr-FR" b="1" dirty="0"/>
              <a:t>Montant maximal de la subvention accordée : 200 000 euros</a:t>
            </a:r>
          </a:p>
          <a:p>
            <a:pPr marL="457200" lvl="1" indent="0">
              <a:buNone/>
            </a:pPr>
            <a:r>
              <a:rPr lang="fr-FR" dirty="0"/>
              <a:t>Le montant demandé sera évalué au regard de la nature et de la complexité du projet. Une demande de financement jugée excessive pourra conduire à l’irrecevabilité de l’ensemble du projet. </a:t>
            </a:r>
          </a:p>
          <a:p>
            <a:pPr lvl="2"/>
            <a:endParaRPr lang="fr-FR" dirty="0"/>
          </a:p>
          <a:p>
            <a:pPr lvl="2"/>
            <a:endParaRPr lang="fr-FR" b="1" dirty="0"/>
          </a:p>
          <a:p>
            <a:endParaRPr lang="fr-FR" b="1" dirty="0"/>
          </a:p>
          <a:p>
            <a:endParaRPr lang="fr-FR" dirty="0"/>
          </a:p>
        </p:txBody>
      </p:sp>
      <p:graphicFrame>
        <p:nvGraphicFramePr>
          <p:cNvPr id="10" name="Graphique 9" descr="graphique illustrant une amélioration de la qualité">
            <a:extLst>
              <a:ext uri="{FF2B5EF4-FFF2-40B4-BE49-F238E27FC236}">
                <a16:creationId xmlns:a16="http://schemas.microsoft.com/office/drawing/2014/main" id="{A01980CA-24E0-42E5-B609-2BF18AE0E6FC}"/>
              </a:ext>
            </a:extLst>
          </p:cNvPr>
          <p:cNvGraphicFramePr/>
          <p:nvPr>
            <p:custDataLst>
              <p:tags r:id="rId3"/>
            </p:custDataLst>
            <p:extLst>
              <p:ext uri="{D42A27DB-BD31-4B8C-83A1-F6EECF244321}">
                <p14:modId xmlns:p14="http://schemas.microsoft.com/office/powerpoint/2010/main" val="2423639423"/>
              </p:ext>
            </p:extLst>
          </p:nvPr>
        </p:nvGraphicFramePr>
        <p:xfrm>
          <a:off x="7209331" y="1578158"/>
          <a:ext cx="1828842" cy="1587261"/>
        </p:xfrm>
        <a:graphic>
          <a:graphicData uri="http://schemas.openxmlformats.org/drawingml/2006/chart">
            <c:chart xmlns:c="http://schemas.openxmlformats.org/drawingml/2006/chart" xmlns:r="http://schemas.openxmlformats.org/officeDocument/2006/relationships" r:id="rId7"/>
          </a:graphicData>
        </a:graphic>
      </p:graphicFrame>
      <p:pic>
        <p:nvPicPr>
          <p:cNvPr id="5" name="Image 4" descr="illustration d'une pendule">
            <a:extLst>
              <a:ext uri="{FF2B5EF4-FFF2-40B4-BE49-F238E27FC236}">
                <a16:creationId xmlns:a16="http://schemas.microsoft.com/office/drawing/2014/main" id="{7CA45A20-00F5-4F2E-939F-E80CF71C2037}"/>
              </a:ext>
            </a:extLst>
          </p:cNvPr>
          <p:cNvPicPr>
            <a:picLocks noChangeAspect="1"/>
          </p:cNvPicPr>
          <p:nvPr>
            <p:custDataLst>
              <p:tags r:id="rId4"/>
            </p:custDataLst>
          </p:nvPr>
        </p:nvPicPr>
        <p:blipFill>
          <a:blip r:embed="rId8"/>
          <a:stretch>
            <a:fillRect/>
          </a:stretch>
        </p:blipFill>
        <p:spPr>
          <a:xfrm>
            <a:off x="7841135" y="3489985"/>
            <a:ext cx="1135375" cy="1076186"/>
          </a:xfrm>
          <a:prstGeom prst="rect">
            <a:avLst/>
          </a:prstGeom>
        </p:spPr>
      </p:pic>
      <p:grpSp>
        <p:nvGrpSpPr>
          <p:cNvPr id="6" name="Groupe 5" descr="illustration représentant un sac de dollars">
            <a:extLst>
              <a:ext uri="{FF2B5EF4-FFF2-40B4-BE49-F238E27FC236}">
                <a16:creationId xmlns:a16="http://schemas.microsoft.com/office/drawing/2014/main" id="{E17812AD-0D3B-43A3-B549-EDCBFC08F93C}"/>
              </a:ext>
            </a:extLst>
          </p:cNvPr>
          <p:cNvGrpSpPr/>
          <p:nvPr>
            <p:custDataLst>
              <p:tags r:id="rId5"/>
            </p:custDataLst>
          </p:nvPr>
        </p:nvGrpSpPr>
        <p:grpSpPr>
          <a:xfrm>
            <a:off x="7966764" y="4907973"/>
            <a:ext cx="884116" cy="1308829"/>
            <a:chOff x="7700682" y="4249271"/>
            <a:chExt cx="896471" cy="1317811"/>
          </a:xfrm>
        </p:grpSpPr>
        <p:sp>
          <p:nvSpPr>
            <p:cNvPr id="7" name="Dodécagone 6">
              <a:extLst>
                <a:ext uri="{FF2B5EF4-FFF2-40B4-BE49-F238E27FC236}">
                  <a16:creationId xmlns:a16="http://schemas.microsoft.com/office/drawing/2014/main" id="{6AD6AF51-4976-4589-819A-246384E0D848}"/>
                </a:ext>
              </a:extLst>
            </p:cNvPr>
            <p:cNvSpPr/>
            <p:nvPr/>
          </p:nvSpPr>
          <p:spPr>
            <a:xfrm>
              <a:off x="7700682" y="4625788"/>
              <a:ext cx="896471" cy="941294"/>
            </a:xfrm>
            <a:prstGeom prst="dodecagon">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Organigramme : Opération manuelle 7">
              <a:extLst>
                <a:ext uri="{FF2B5EF4-FFF2-40B4-BE49-F238E27FC236}">
                  <a16:creationId xmlns:a16="http://schemas.microsoft.com/office/drawing/2014/main" id="{716464FA-15B4-48AD-83EF-110FC51C226D}"/>
                </a:ext>
              </a:extLst>
            </p:cNvPr>
            <p:cNvSpPr/>
            <p:nvPr/>
          </p:nvSpPr>
          <p:spPr>
            <a:xfrm>
              <a:off x="7924799" y="4249271"/>
              <a:ext cx="448235" cy="349623"/>
            </a:xfrm>
            <a:prstGeom prst="flowChartManualOperation">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3D549158-9E32-44B9-B256-7642EE6D9F74}"/>
                </a:ext>
              </a:extLst>
            </p:cNvPr>
            <p:cNvSpPr/>
            <p:nvPr/>
          </p:nvSpPr>
          <p:spPr>
            <a:xfrm>
              <a:off x="7890277" y="4634770"/>
              <a:ext cx="535724" cy="923330"/>
            </a:xfrm>
            <a:prstGeom prst="rect">
              <a:avLst/>
            </a:prstGeom>
            <a:noFill/>
          </p:spPr>
          <p:txBody>
            <a:bodyPr wrap="none" lIns="91440" tIns="45720" rIns="91440" bIns="45720">
              <a:spAutoFit/>
            </a:bodyPr>
            <a:lstStyle/>
            <a:p>
              <a:pPr algn="ctr"/>
              <a:r>
                <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18641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1E9787-EFC2-4538-AC61-127C9AFED65E}"/>
              </a:ext>
            </a:extLst>
          </p:cNvPr>
          <p:cNvSpPr>
            <a:spLocks noGrp="1"/>
          </p:cNvSpPr>
          <p:nvPr>
            <p:ph type="body" sz="quarter" idx="10"/>
            <p:custDataLst>
              <p:tags r:id="rId1"/>
            </p:custDataLst>
          </p:nvPr>
        </p:nvSpPr>
        <p:spPr/>
        <p:txBody>
          <a:bodyPr/>
          <a:lstStyle/>
          <a:p>
            <a:r>
              <a:rPr lang="fr-FR" dirty="0"/>
              <a:t>Les livrables attendus à l’issue des projets </a:t>
            </a:r>
          </a:p>
        </p:txBody>
      </p:sp>
      <p:sp>
        <p:nvSpPr>
          <p:cNvPr id="4" name="Espace réservé du contenu 3">
            <a:extLst>
              <a:ext uri="{FF2B5EF4-FFF2-40B4-BE49-F238E27FC236}">
                <a16:creationId xmlns:a16="http://schemas.microsoft.com/office/drawing/2014/main" id="{7ABE5354-678F-40E3-9C82-E3B23A570558}"/>
              </a:ext>
            </a:extLst>
          </p:cNvPr>
          <p:cNvSpPr>
            <a:spLocks noGrp="1"/>
          </p:cNvSpPr>
          <p:nvPr>
            <p:ph idx="1"/>
            <p:custDataLst>
              <p:tags r:id="rId2"/>
            </p:custDataLst>
          </p:nvPr>
        </p:nvSpPr>
        <p:spPr>
          <a:xfrm>
            <a:off x="253218" y="914394"/>
            <a:ext cx="8764173" cy="5908433"/>
          </a:xfrm>
        </p:spPr>
        <p:txBody>
          <a:bodyPr>
            <a:normAutofit fontScale="85000" lnSpcReduction="20000"/>
          </a:bodyPr>
          <a:lstStyle/>
          <a:p>
            <a:pPr marL="0" indent="0">
              <a:spcAft>
                <a:spcPts val="600"/>
              </a:spcAft>
              <a:buNone/>
            </a:pPr>
            <a:r>
              <a:rPr lang="fr-FR" sz="1600" b="1" dirty="0"/>
              <a:t>Livrables à destination exclusive de la CNSA :</a:t>
            </a:r>
          </a:p>
          <a:p>
            <a:pPr lvl="1">
              <a:lnSpc>
                <a:spcPct val="120000"/>
              </a:lnSpc>
              <a:spcBef>
                <a:spcPts val="1200"/>
              </a:spcBef>
              <a:buFont typeface="Wingdings" panose="05000000000000000000" pitchFamily="2" charset="2"/>
              <a:buChar char="Ø"/>
            </a:pPr>
            <a:r>
              <a:rPr lang="fr-FR" sz="1600" b="1" dirty="0">
                <a:solidFill>
                  <a:prstClr val="black"/>
                </a:solidFill>
              </a:rPr>
              <a:t>Un rapport  </a:t>
            </a:r>
            <a:r>
              <a:rPr lang="fr-FR" sz="1600" dirty="0">
                <a:solidFill>
                  <a:prstClr val="black"/>
                </a:solidFill>
              </a:rPr>
              <a:t>centré sur le déroulement du projet, les difficultés éventuellement rencontrées et justifiant de l’utilisation des fonds </a:t>
            </a:r>
          </a:p>
          <a:p>
            <a:pPr lvl="1">
              <a:lnSpc>
                <a:spcPct val="120000"/>
              </a:lnSpc>
              <a:spcBef>
                <a:spcPts val="1200"/>
              </a:spcBef>
              <a:buFont typeface="Wingdings" panose="05000000000000000000" pitchFamily="2" charset="2"/>
              <a:buChar char="Ø"/>
            </a:pPr>
            <a:r>
              <a:rPr lang="fr-FR" sz="1600" b="1" dirty="0"/>
              <a:t>Pour les projets d’une durée supérieure ou égale à 12 mois</a:t>
            </a:r>
            <a:r>
              <a:rPr lang="fr-FR" sz="1600" dirty="0"/>
              <a:t>, un rapport intermédiaire justifiant de l’avancée du projet sera demandé. </a:t>
            </a:r>
          </a:p>
          <a:p>
            <a:pPr marL="0" indent="0">
              <a:spcAft>
                <a:spcPts val="600"/>
              </a:spcAft>
              <a:buNone/>
            </a:pPr>
            <a:endParaRPr lang="fr-FR" sz="1600" b="1" dirty="0"/>
          </a:p>
          <a:p>
            <a:pPr marL="0" indent="0">
              <a:spcAft>
                <a:spcPts val="600"/>
              </a:spcAft>
              <a:buNone/>
            </a:pPr>
            <a:r>
              <a:rPr lang="fr-FR" sz="1600" b="1" dirty="0"/>
              <a:t>Livrables destinés à être diffusés sur le site de la CNSA : </a:t>
            </a:r>
          </a:p>
          <a:p>
            <a:pPr marL="0" indent="0">
              <a:spcAft>
                <a:spcPts val="600"/>
              </a:spcAft>
              <a:buNone/>
            </a:pPr>
            <a:endParaRPr lang="fr-FR" sz="1600" b="1" dirty="0"/>
          </a:p>
          <a:p>
            <a:pPr>
              <a:spcAft>
                <a:spcPts val="600"/>
              </a:spcAft>
            </a:pPr>
            <a:r>
              <a:rPr lang="fr-FR" sz="1600" b="1" dirty="0"/>
              <a:t>Pour les projets d’études, d’analyse et d’évaluation (retours d’expérience) : </a:t>
            </a:r>
          </a:p>
          <a:p>
            <a:pPr lvl="1">
              <a:buFont typeface="Wingdings" panose="05000000000000000000" pitchFamily="2" charset="2"/>
              <a:buChar char="Ø"/>
            </a:pPr>
            <a:r>
              <a:rPr lang="fr-FR" sz="1600" b="1" dirty="0"/>
              <a:t>Un rapport d’études </a:t>
            </a:r>
            <a:r>
              <a:rPr lang="fr-FR" sz="1600" dirty="0"/>
              <a:t>comportant, à titre principal : </a:t>
            </a:r>
          </a:p>
          <a:p>
            <a:pPr lvl="2">
              <a:spcBef>
                <a:spcPts val="1200"/>
              </a:spcBef>
              <a:buFont typeface="Wingdings" panose="05000000000000000000" pitchFamily="2" charset="2"/>
              <a:buChar char="Ø"/>
            </a:pPr>
            <a:r>
              <a:rPr lang="fr-FR" sz="1600" dirty="0"/>
              <a:t>Un volet descriptif des dispositifs / situations étudiés </a:t>
            </a:r>
          </a:p>
          <a:p>
            <a:pPr lvl="2">
              <a:spcBef>
                <a:spcPts val="1200"/>
              </a:spcBef>
              <a:buFont typeface="Wingdings" panose="05000000000000000000" pitchFamily="2" charset="2"/>
              <a:buChar char="Ø"/>
            </a:pPr>
            <a:r>
              <a:rPr lang="fr-FR" sz="1600" dirty="0"/>
              <a:t>Un volet recommandations </a:t>
            </a:r>
          </a:p>
          <a:p>
            <a:pPr marL="0" indent="0">
              <a:buNone/>
            </a:pPr>
            <a:endParaRPr lang="fr-FR" sz="1600" dirty="0"/>
          </a:p>
          <a:p>
            <a:pPr>
              <a:spcBef>
                <a:spcPts val="1200"/>
              </a:spcBef>
            </a:pPr>
            <a:r>
              <a:rPr lang="fr-FR" sz="1600" b="1" dirty="0"/>
              <a:t>Pour les projets d’expérimentation de dispositifs : </a:t>
            </a:r>
          </a:p>
          <a:p>
            <a:pPr lvl="1">
              <a:spcBef>
                <a:spcPts val="1200"/>
              </a:spcBef>
              <a:buFont typeface="Wingdings" panose="05000000000000000000" pitchFamily="2" charset="2"/>
              <a:buChar char="Ø"/>
            </a:pPr>
            <a:r>
              <a:rPr lang="fr-FR" sz="1600" b="1" dirty="0"/>
              <a:t>Un rapport </a:t>
            </a:r>
            <a:r>
              <a:rPr lang="fr-FR" sz="1600" dirty="0"/>
              <a:t>comportant, à titre principal : </a:t>
            </a:r>
          </a:p>
          <a:p>
            <a:pPr lvl="2">
              <a:spcBef>
                <a:spcPts val="1200"/>
              </a:spcBef>
              <a:buFont typeface="Wingdings" panose="05000000000000000000" pitchFamily="2" charset="2"/>
              <a:buChar char="Ø"/>
            </a:pPr>
            <a:r>
              <a:rPr lang="fr-FR" sz="1600" dirty="0"/>
              <a:t>le dispositif mis en place (modèle organisationnel et économique) </a:t>
            </a:r>
          </a:p>
          <a:p>
            <a:pPr lvl="2">
              <a:spcBef>
                <a:spcPts val="1200"/>
              </a:spcBef>
              <a:buFont typeface="Wingdings" panose="05000000000000000000" pitchFamily="2" charset="2"/>
              <a:buChar char="Ø"/>
            </a:pPr>
            <a:r>
              <a:rPr lang="fr-FR" sz="1600" dirty="0"/>
              <a:t>Les résultats opérationnels du dispositifs et les résultats de l’évaluation </a:t>
            </a:r>
          </a:p>
          <a:p>
            <a:pPr lvl="2">
              <a:spcBef>
                <a:spcPts val="1200"/>
              </a:spcBef>
              <a:buFont typeface="Wingdings" panose="05000000000000000000" pitchFamily="2" charset="2"/>
              <a:buChar char="Ø"/>
            </a:pPr>
            <a:r>
              <a:rPr lang="fr-FR" sz="1600" dirty="0"/>
              <a:t>Les modalités d’essaimage et de transférabilité du dispositif</a:t>
            </a:r>
          </a:p>
          <a:p>
            <a:pPr lvl="2">
              <a:spcBef>
                <a:spcPts val="1200"/>
              </a:spcBef>
              <a:buFont typeface="Wingdings" panose="05000000000000000000" pitchFamily="2" charset="2"/>
              <a:buChar char="Ø"/>
            </a:pPr>
            <a:r>
              <a:rPr lang="fr-FR" sz="1600" dirty="0"/>
              <a:t>Le cas échéant, une synthèse de l’étude si la démarche articule étude et expérimentation</a:t>
            </a:r>
          </a:p>
          <a:p>
            <a:pPr lvl="2">
              <a:spcBef>
                <a:spcPts val="1200"/>
              </a:spcBef>
              <a:buFont typeface="Wingdings" panose="05000000000000000000" pitchFamily="2" charset="2"/>
              <a:buChar char="Ø"/>
            </a:pPr>
            <a:endParaRPr lang="fr-FR" sz="1600" dirty="0"/>
          </a:p>
        </p:txBody>
      </p:sp>
    </p:spTree>
    <p:extLst>
      <p:ext uri="{BB962C8B-B14F-4D97-AF65-F5344CB8AC3E}">
        <p14:creationId xmlns:p14="http://schemas.microsoft.com/office/powerpoint/2010/main" val="13353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attentes de la CNSA</a:t>
            </a:r>
          </a:p>
        </p:txBody>
      </p:sp>
      <p:sp>
        <p:nvSpPr>
          <p:cNvPr id="4" name="Espace réservé du contenu 3"/>
          <p:cNvSpPr>
            <a:spLocks noGrp="1"/>
          </p:cNvSpPr>
          <p:nvPr>
            <p:ph idx="1"/>
            <p:custDataLst>
              <p:tags r:id="rId2"/>
            </p:custDataLst>
          </p:nvPr>
        </p:nvSpPr>
        <p:spPr>
          <a:xfrm>
            <a:off x="112542" y="1069146"/>
            <a:ext cx="8862646" cy="5613008"/>
          </a:xfrm>
        </p:spPr>
        <p:txBody>
          <a:bodyPr>
            <a:normAutofit/>
          </a:bodyPr>
          <a:lstStyle/>
          <a:p>
            <a:pPr>
              <a:buFont typeface="Wingdings" panose="05000000000000000000" pitchFamily="2" charset="2"/>
              <a:buChar char="ü"/>
            </a:pPr>
            <a:r>
              <a:rPr lang="fr-FR" sz="1600" dirty="0"/>
              <a:t>Des projets qui permettent de </a:t>
            </a:r>
            <a:r>
              <a:rPr lang="fr-FR" sz="1600" b="1" u="sng" dirty="0"/>
              <a:t>tirer des enseignements de la crise du Covid-19</a:t>
            </a:r>
            <a:r>
              <a:rPr lang="fr-FR" sz="1600" dirty="0"/>
              <a:t>, en vue de permettre au secteur d’être mieux préparé à la </a:t>
            </a:r>
            <a:r>
              <a:rPr lang="fr-FR" sz="1600" b="1" dirty="0"/>
              <a:t>gestion de crise (épidémique, environnementale, climatique) </a:t>
            </a:r>
            <a:r>
              <a:rPr lang="fr-FR" sz="1600" dirty="0"/>
              <a:t>et/ou d’</a:t>
            </a:r>
            <a:r>
              <a:rPr lang="fr-FR" sz="1600" b="1" dirty="0"/>
              <a:t>améliorer les modalités d’accompagnement des personnes hors contexte de crise. </a:t>
            </a:r>
          </a:p>
          <a:p>
            <a:pPr>
              <a:buFont typeface="Wingdings" panose="05000000000000000000" pitchFamily="2" charset="2"/>
              <a:buChar char="ü"/>
            </a:pPr>
            <a:endParaRPr lang="fr-FR" sz="1600" b="1" dirty="0"/>
          </a:p>
          <a:p>
            <a:pPr>
              <a:buFont typeface="Wingdings" panose="05000000000000000000" pitchFamily="2" charset="2"/>
              <a:buChar char="ü"/>
            </a:pPr>
            <a:r>
              <a:rPr lang="fr-FR" sz="1600" b="1" dirty="0"/>
              <a:t>Des projets qui prennent appui sur des dispositifs déployés ou élaborés en urgence pendent la crise  </a:t>
            </a:r>
          </a:p>
          <a:p>
            <a:pPr>
              <a:buFont typeface="Wingdings" panose="05000000000000000000" pitchFamily="2" charset="2"/>
              <a:buChar char="ü"/>
            </a:pPr>
            <a:endParaRPr lang="fr-FR" sz="1600" dirty="0"/>
          </a:p>
          <a:p>
            <a:pPr>
              <a:buFont typeface="Wingdings" panose="05000000000000000000" pitchFamily="2" charset="2"/>
              <a:buChar char="ü"/>
            </a:pPr>
            <a:r>
              <a:rPr lang="fr-FR" sz="1600" dirty="0"/>
              <a:t>Des dispositifs robustes, </a:t>
            </a:r>
            <a:r>
              <a:rPr lang="fr-FR" sz="1600" b="1" dirty="0"/>
              <a:t>simples</a:t>
            </a:r>
            <a:r>
              <a:rPr lang="fr-FR" sz="1600" dirty="0"/>
              <a:t> à mettre en œuvre et </a:t>
            </a:r>
            <a:r>
              <a:rPr lang="fr-FR" sz="1600" b="1" dirty="0"/>
              <a:t>facilement transférables </a:t>
            </a:r>
          </a:p>
          <a:p>
            <a:pPr>
              <a:buFont typeface="Wingdings" panose="05000000000000000000" pitchFamily="2" charset="2"/>
              <a:buChar char="ü"/>
            </a:pPr>
            <a:endParaRPr lang="fr-FR" sz="1600" dirty="0"/>
          </a:p>
          <a:p>
            <a:pPr>
              <a:buFont typeface="Wingdings" panose="05000000000000000000" pitchFamily="2" charset="2"/>
              <a:buChar char="ü"/>
            </a:pPr>
            <a:r>
              <a:rPr lang="fr-FR" sz="1600" dirty="0"/>
              <a:t>Des dispositifs </a:t>
            </a:r>
            <a:r>
              <a:rPr lang="fr-FR" sz="1600" b="1" dirty="0"/>
              <a:t>compatibles avec la réglementation du secteur</a:t>
            </a:r>
          </a:p>
          <a:p>
            <a:pPr>
              <a:buFont typeface="Wingdings" panose="05000000000000000000" pitchFamily="2" charset="2"/>
              <a:buChar char="ü"/>
            </a:pPr>
            <a:endParaRPr lang="fr-FR" sz="1600" b="1" dirty="0"/>
          </a:p>
          <a:p>
            <a:pPr>
              <a:buFont typeface="Wingdings" panose="05000000000000000000" pitchFamily="2" charset="2"/>
              <a:buChar char="ü"/>
            </a:pPr>
            <a:r>
              <a:rPr lang="fr-FR" sz="1600" dirty="0"/>
              <a:t>Des études ou des expérimentations qui étudient et formalise les conditions de </a:t>
            </a:r>
            <a:r>
              <a:rPr lang="fr-FR" sz="1600" b="1" dirty="0"/>
              <a:t>pérennisation des dispositifs </a:t>
            </a:r>
            <a:r>
              <a:rPr lang="fr-FR" sz="1600" dirty="0"/>
              <a:t>observés ou expérimentés pendant la crise du Covid-19 (</a:t>
            </a:r>
            <a:r>
              <a:rPr lang="fr-FR" sz="1600" b="1" dirty="0"/>
              <a:t>modèle économique et organisationnel</a:t>
            </a:r>
            <a:r>
              <a:rPr lang="fr-FR" sz="1600" dirty="0"/>
              <a:t>)</a:t>
            </a:r>
          </a:p>
          <a:p>
            <a:pPr>
              <a:buFont typeface="Wingdings" panose="05000000000000000000" pitchFamily="2" charset="2"/>
              <a:buChar char="ü"/>
            </a:pPr>
            <a:endParaRPr lang="fr-FR" sz="1600" dirty="0"/>
          </a:p>
          <a:p>
            <a:pPr>
              <a:buFont typeface="Wingdings" panose="05000000000000000000" pitchFamily="2" charset="2"/>
              <a:buChar char="ü"/>
            </a:pPr>
            <a:r>
              <a:rPr lang="fr-FR" sz="1600" dirty="0"/>
              <a:t>Des études évaluatives ou des expérimentations de dispositifs observés ou expérimentés pendant la crise du Covid-19 qui font l’objet d’une </a:t>
            </a:r>
            <a:r>
              <a:rPr lang="fr-FR" sz="1600" b="1" dirty="0"/>
              <a:t>évaluation </a:t>
            </a:r>
            <a:r>
              <a:rPr lang="fr-FR" sz="1600" dirty="0"/>
              <a:t>afin de permettre une </a:t>
            </a:r>
            <a:r>
              <a:rPr lang="fr-FR" sz="1600" b="1" dirty="0"/>
              <a:t>capitalisation</a:t>
            </a:r>
            <a:r>
              <a:rPr lang="fr-FR" sz="1600" dirty="0"/>
              <a:t> et de favoriser le cas échéant un </a:t>
            </a:r>
            <a:r>
              <a:rPr lang="fr-FR" sz="1600" b="1" dirty="0"/>
              <a:t>essaimage </a:t>
            </a:r>
          </a:p>
          <a:p>
            <a:pPr>
              <a:buFont typeface="Wingdings" panose="05000000000000000000" pitchFamily="2" charset="2"/>
              <a:buChar char="ü"/>
            </a:pPr>
            <a:endParaRPr lang="fr-FR" sz="1600" dirty="0"/>
          </a:p>
          <a:p>
            <a:pPr>
              <a:buFont typeface="Wingdings" panose="05000000000000000000" pitchFamily="2" charset="2"/>
              <a:buChar char="ü"/>
            </a:pPr>
            <a:endParaRPr lang="fr-FR" sz="1600" dirty="0"/>
          </a:p>
          <a:p>
            <a:pPr>
              <a:buFont typeface="Wingdings" panose="05000000000000000000" pitchFamily="2" charset="2"/>
              <a:buChar char="ü"/>
            </a:pPr>
            <a:endParaRPr lang="fr-FR" sz="1600" dirty="0"/>
          </a:p>
          <a:p>
            <a:pPr>
              <a:buFont typeface="Wingdings" panose="05000000000000000000" pitchFamily="2" charset="2"/>
              <a:buChar char="ü"/>
            </a:pPr>
            <a:endParaRPr lang="fr-FR" sz="1600" dirty="0"/>
          </a:p>
          <a:p>
            <a:endParaRPr lang="fr-FR" dirty="0"/>
          </a:p>
          <a:p>
            <a:pPr marL="0" indent="0">
              <a:buNone/>
            </a:pPr>
            <a:endParaRPr lang="fr-FR" dirty="0"/>
          </a:p>
        </p:txBody>
      </p:sp>
    </p:spTree>
    <p:extLst>
      <p:ext uri="{BB962C8B-B14F-4D97-AF65-F5344CB8AC3E}">
        <p14:creationId xmlns:p14="http://schemas.microsoft.com/office/powerpoint/2010/main" val="238766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6331606" cy="481012"/>
          </a:xfrm>
        </p:spPr>
        <p:txBody>
          <a:bodyPr>
            <a:normAutofit/>
          </a:bodyPr>
          <a:lstStyle/>
          <a:p>
            <a:r>
              <a:rPr lang="fr-FR" dirty="0"/>
              <a:t>Vous êtes un porteur éligible si vous êtes :</a:t>
            </a:r>
          </a:p>
        </p:txBody>
      </p:sp>
      <p:sp>
        <p:nvSpPr>
          <p:cNvPr id="83" name="ZoneTexte 82"/>
          <p:cNvSpPr txBox="1"/>
          <p:nvPr>
            <p:custDataLst>
              <p:tags r:id="rId2"/>
            </p:custDataLst>
          </p:nvPr>
        </p:nvSpPr>
        <p:spPr>
          <a:xfrm>
            <a:off x="419093" y="2345267"/>
            <a:ext cx="1741397" cy="1200329"/>
          </a:xfrm>
          <a:prstGeom prst="rect">
            <a:avLst/>
          </a:prstGeom>
          <a:noFill/>
        </p:spPr>
        <p:txBody>
          <a:bodyPr wrap="square" rtlCol="0">
            <a:spAutoFit/>
          </a:bodyPr>
          <a:lstStyle/>
          <a:p>
            <a:pPr algn="ctr"/>
            <a:r>
              <a:rPr lang="fr-FR" sz="2400" b="1" dirty="0"/>
              <a:t>Une personne morale…</a:t>
            </a:r>
          </a:p>
        </p:txBody>
      </p:sp>
      <p:sp>
        <p:nvSpPr>
          <p:cNvPr id="8" name="ZoneTexte 7"/>
          <p:cNvSpPr txBox="1"/>
          <p:nvPr>
            <p:custDataLst>
              <p:tags r:id="rId3"/>
            </p:custDataLst>
          </p:nvPr>
        </p:nvSpPr>
        <p:spPr>
          <a:xfrm>
            <a:off x="5355599" y="1265560"/>
            <a:ext cx="3788400" cy="1323439"/>
          </a:xfrm>
          <a:prstGeom prst="rect">
            <a:avLst/>
          </a:prstGeom>
          <a:noFill/>
        </p:spPr>
        <p:txBody>
          <a:bodyPr wrap="square" rtlCol="0">
            <a:spAutoFit/>
          </a:bodyPr>
          <a:lstStyle/>
          <a:p>
            <a:r>
              <a:rPr lang="fr-FR" sz="2400" b="1" dirty="0"/>
              <a:t>…publique</a:t>
            </a:r>
          </a:p>
          <a:p>
            <a:pPr marL="742950" lvl="1" indent="-285750">
              <a:buFont typeface="Arial" panose="020B0604020202020204" pitchFamily="34" charset="0"/>
              <a:buChar char="•"/>
            </a:pPr>
            <a:r>
              <a:rPr lang="fr-FR" sz="1400" dirty="0"/>
              <a:t>Établissement public</a:t>
            </a:r>
          </a:p>
          <a:p>
            <a:pPr marL="742950" lvl="1" indent="-285750">
              <a:buFont typeface="Arial" panose="020B0604020202020204" pitchFamily="34" charset="0"/>
              <a:buChar char="•"/>
            </a:pPr>
            <a:r>
              <a:rPr lang="fr-FR" sz="1400" dirty="0"/>
              <a:t>Conseil départemental</a:t>
            </a:r>
          </a:p>
          <a:p>
            <a:pPr marL="742950" lvl="1" indent="-285750">
              <a:buFont typeface="Arial" panose="020B0604020202020204" pitchFamily="34" charset="0"/>
              <a:buChar char="•"/>
            </a:pPr>
            <a:r>
              <a:rPr lang="fr-FR" sz="1400" dirty="0"/>
              <a:t>CCAS</a:t>
            </a:r>
          </a:p>
          <a:p>
            <a:pPr marL="742950" lvl="1" indent="-285750">
              <a:buFont typeface="Arial" panose="020B0604020202020204" pitchFamily="34" charset="0"/>
              <a:buChar char="•"/>
            </a:pPr>
            <a:r>
              <a:rPr lang="fr-FR" sz="1400" dirty="0"/>
              <a:t>… </a:t>
            </a:r>
          </a:p>
        </p:txBody>
      </p:sp>
      <p:sp>
        <p:nvSpPr>
          <p:cNvPr id="81" name="ZoneTexte 80"/>
          <p:cNvSpPr txBox="1"/>
          <p:nvPr>
            <p:custDataLst>
              <p:tags r:id="rId4"/>
            </p:custDataLst>
          </p:nvPr>
        </p:nvSpPr>
        <p:spPr>
          <a:xfrm>
            <a:off x="5355599" y="3120857"/>
            <a:ext cx="3788401" cy="1538883"/>
          </a:xfrm>
          <a:prstGeom prst="rect">
            <a:avLst/>
          </a:prstGeom>
          <a:noFill/>
        </p:spPr>
        <p:txBody>
          <a:bodyPr wrap="square" rtlCol="0">
            <a:spAutoFit/>
          </a:bodyPr>
          <a:lstStyle/>
          <a:p>
            <a:r>
              <a:rPr lang="fr-FR" sz="2400" b="1" dirty="0"/>
              <a:t>…privée à but non lucratif</a:t>
            </a:r>
          </a:p>
          <a:p>
            <a:pPr marL="742950" lvl="1" indent="-285750">
              <a:buFont typeface="Arial" panose="020B0604020202020204" pitchFamily="34" charset="0"/>
              <a:buChar char="•"/>
            </a:pPr>
            <a:r>
              <a:rPr lang="fr-FR" sz="1400" dirty="0"/>
              <a:t>Association  </a:t>
            </a:r>
          </a:p>
          <a:p>
            <a:pPr marL="742950" lvl="1" indent="-285750">
              <a:buFont typeface="Arial" panose="020B0604020202020204" pitchFamily="34" charset="0"/>
              <a:buChar char="•"/>
            </a:pPr>
            <a:r>
              <a:rPr lang="fr-FR" sz="1400" dirty="0"/>
              <a:t>Fédération</a:t>
            </a:r>
          </a:p>
          <a:p>
            <a:pPr marL="742950" lvl="1" indent="-285750">
              <a:buFont typeface="Arial" panose="020B0604020202020204" pitchFamily="34" charset="0"/>
              <a:buChar char="•"/>
            </a:pPr>
            <a:r>
              <a:rPr lang="fr-FR" sz="1400" dirty="0"/>
              <a:t>Gestionnaire d’établissements associatif</a:t>
            </a:r>
          </a:p>
          <a:p>
            <a:pPr marL="742950" lvl="1" indent="-285750">
              <a:buFont typeface="Arial" panose="020B0604020202020204" pitchFamily="34" charset="0"/>
              <a:buChar char="•"/>
            </a:pPr>
            <a:r>
              <a:rPr lang="fr-FR" sz="1400" dirty="0"/>
              <a:t>… </a:t>
            </a:r>
          </a:p>
        </p:txBody>
      </p:sp>
      <p:sp>
        <p:nvSpPr>
          <p:cNvPr id="82" name="ZoneTexte 81"/>
          <p:cNvSpPr txBox="1"/>
          <p:nvPr>
            <p:custDataLst>
              <p:tags r:id="rId5"/>
            </p:custDataLst>
          </p:nvPr>
        </p:nvSpPr>
        <p:spPr>
          <a:xfrm>
            <a:off x="5355599" y="5026610"/>
            <a:ext cx="3671860" cy="1323439"/>
          </a:xfrm>
          <a:prstGeom prst="rect">
            <a:avLst/>
          </a:prstGeom>
          <a:noFill/>
        </p:spPr>
        <p:txBody>
          <a:bodyPr wrap="square" rtlCol="0">
            <a:spAutoFit/>
          </a:bodyPr>
          <a:lstStyle/>
          <a:p>
            <a:r>
              <a:rPr lang="fr-FR" sz="2400" b="1" dirty="0"/>
              <a:t>…privée à but  lucratif</a:t>
            </a:r>
          </a:p>
          <a:p>
            <a:pPr marL="742950" lvl="1" indent="-285750">
              <a:buFont typeface="Arial" panose="020B0604020202020204" pitchFamily="34" charset="0"/>
              <a:buChar char="•"/>
            </a:pPr>
            <a:r>
              <a:rPr lang="fr-FR" sz="1400" dirty="0"/>
              <a:t>Gestionnaire d’établissements privé</a:t>
            </a:r>
          </a:p>
          <a:p>
            <a:pPr marL="742950" lvl="1" indent="-285750">
              <a:buFont typeface="Arial" panose="020B0604020202020204" pitchFamily="34" charset="0"/>
              <a:buChar char="•"/>
            </a:pPr>
            <a:r>
              <a:rPr lang="fr-FR" sz="1400" dirty="0"/>
              <a:t>Entreprise privée acteur du champ médico-social</a:t>
            </a:r>
          </a:p>
          <a:p>
            <a:pPr marL="742950" lvl="1" indent="-285750">
              <a:buFont typeface="Arial" panose="020B0604020202020204" pitchFamily="34" charset="0"/>
              <a:buChar char="•"/>
            </a:pPr>
            <a:r>
              <a:rPr lang="fr-FR" sz="1400" dirty="0"/>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795470" y="3865026"/>
            <a:ext cx="988642" cy="2401817"/>
          </a:xfrm>
          <a:prstGeom prst="rect">
            <a:avLst/>
          </a:prstGeom>
          <a:solidFill>
            <a:srgbClr val="62954A"/>
          </a:solidFill>
          <a:ln>
            <a:noFill/>
          </a:ln>
          <a:extLst/>
        </p:spPr>
      </p:pic>
      <p:grpSp>
        <p:nvGrpSpPr>
          <p:cNvPr id="36" name="Groupe 35">
            <a:extLst>
              <a:ext uri="{C183D7F6-B498-43B3-948B-1728B52AA6E4}">
                <adec:decorative xmlns:adec="http://schemas.microsoft.com/office/drawing/2017/decorative" val="1"/>
              </a:ext>
            </a:extLst>
          </p:cNvPr>
          <p:cNvGrpSpPr/>
          <p:nvPr>
            <p:custDataLst>
              <p:tags r:id="rId7"/>
            </p:custDataLst>
          </p:nvPr>
        </p:nvGrpSpPr>
        <p:grpSpPr>
          <a:xfrm>
            <a:off x="3510434" y="1525607"/>
            <a:ext cx="1049750" cy="964710"/>
            <a:chOff x="1307502" y="2420888"/>
            <a:chExt cx="3192490" cy="2952328"/>
          </a:xfrm>
          <a:solidFill>
            <a:srgbClr val="62954A"/>
          </a:solidFill>
        </p:grpSpPr>
        <p:sp>
          <p:nvSpPr>
            <p:cNvPr id="37" name="Triangle isocèle 36"/>
            <p:cNvSpPr/>
            <p:nvPr/>
          </p:nvSpPr>
          <p:spPr>
            <a:xfrm>
              <a:off x="1331640" y="2420888"/>
              <a:ext cx="3168352" cy="1008112"/>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p:cNvSpPr/>
            <p:nvPr/>
          </p:nvSpPr>
          <p:spPr>
            <a:xfrm>
              <a:off x="1307502" y="3501008"/>
              <a:ext cx="3192490" cy="14401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133164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p:cNvSpPr/>
            <p:nvPr/>
          </p:nvSpPr>
          <p:spPr>
            <a:xfrm>
              <a:off x="205172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277180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349188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p:cNvSpPr/>
            <p:nvPr/>
          </p:nvSpPr>
          <p:spPr>
            <a:xfrm>
              <a:off x="421196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7" name="Groupe 46">
            <a:extLst>
              <a:ext uri="{C183D7F6-B498-43B3-948B-1728B52AA6E4}">
                <adec:decorative xmlns:adec="http://schemas.microsoft.com/office/drawing/2017/decorative" val="1"/>
              </a:ext>
            </a:extLst>
          </p:cNvPr>
          <p:cNvGrpSpPr/>
          <p:nvPr>
            <p:custDataLst>
              <p:tags r:id="rId8"/>
            </p:custDataLst>
          </p:nvPr>
        </p:nvGrpSpPr>
        <p:grpSpPr>
          <a:xfrm>
            <a:off x="3440332" y="4998882"/>
            <a:ext cx="1256541" cy="1115507"/>
            <a:chOff x="5652120" y="2999265"/>
            <a:chExt cx="2376264" cy="2373951"/>
          </a:xfrm>
          <a:solidFill>
            <a:srgbClr val="5AAB45"/>
          </a:solidFill>
        </p:grpSpPr>
        <p:sp>
          <p:nvSpPr>
            <p:cNvPr id="48" name="Rectangle 47"/>
            <p:cNvSpPr/>
            <p:nvPr/>
          </p:nvSpPr>
          <p:spPr>
            <a:xfrm>
              <a:off x="5652120" y="4545124"/>
              <a:ext cx="2376264" cy="82809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t>€</a:t>
              </a:r>
            </a:p>
          </p:txBody>
        </p:sp>
        <p:sp>
          <p:nvSpPr>
            <p:cNvPr id="49" name="Triangle rectangle 48"/>
            <p:cNvSpPr/>
            <p:nvPr/>
          </p:nvSpPr>
          <p:spPr>
            <a:xfrm>
              <a:off x="7380312"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Triangle rectangle 49"/>
            <p:cNvSpPr/>
            <p:nvPr/>
          </p:nvSpPr>
          <p:spPr>
            <a:xfrm>
              <a:off x="6732240"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Triangle rectangle 50"/>
            <p:cNvSpPr/>
            <p:nvPr/>
          </p:nvSpPr>
          <p:spPr>
            <a:xfrm>
              <a:off x="6084168"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p:cNvSpPr/>
            <p:nvPr/>
          </p:nvSpPr>
          <p:spPr>
            <a:xfrm>
              <a:off x="5724128" y="3645024"/>
              <a:ext cx="288032" cy="9001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Organigramme : Stockage à accès séquentiel 52"/>
            <p:cNvSpPr/>
            <p:nvPr/>
          </p:nvSpPr>
          <p:spPr>
            <a:xfrm rot="5213640">
              <a:off x="5795348" y="3006172"/>
              <a:ext cx="618910" cy="605095"/>
            </a:xfrm>
            <a:prstGeom prst="flowChartMagneticTap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4" name="Groupe 53">
            <a:extLst>
              <a:ext uri="{C183D7F6-B498-43B3-948B-1728B52AA6E4}">
                <adec:decorative xmlns:adec="http://schemas.microsoft.com/office/drawing/2017/decorative" val="1"/>
              </a:ext>
            </a:extLst>
          </p:cNvPr>
          <p:cNvGrpSpPr/>
          <p:nvPr>
            <p:custDataLst>
              <p:tags r:id="rId9"/>
            </p:custDataLst>
          </p:nvPr>
        </p:nvGrpSpPr>
        <p:grpSpPr>
          <a:xfrm>
            <a:off x="3319665" y="3303994"/>
            <a:ext cx="1377208" cy="1268006"/>
            <a:chOff x="1691680" y="3537012"/>
            <a:chExt cx="2448272" cy="2124236"/>
          </a:xfrm>
          <a:solidFill>
            <a:srgbClr val="6CB643"/>
          </a:solidFill>
        </p:grpSpPr>
        <p:grpSp>
          <p:nvGrpSpPr>
            <p:cNvPr id="55" name="Groupe 54"/>
            <p:cNvGrpSpPr/>
            <p:nvPr/>
          </p:nvGrpSpPr>
          <p:grpSpPr>
            <a:xfrm>
              <a:off x="3665458" y="3789040"/>
              <a:ext cx="365415" cy="792088"/>
              <a:chOff x="3676261" y="3717032"/>
              <a:chExt cx="365415" cy="792088"/>
            </a:xfrm>
            <a:grpFill/>
          </p:grpSpPr>
          <p:sp>
            <p:nvSpPr>
              <p:cNvPr id="77" name="Rectangle à coins arrondis 76"/>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Rectangle à coins arrondis 77"/>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à coins arrondis 78"/>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Ellipse 79"/>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6" name="Groupe 55"/>
            <p:cNvGrpSpPr/>
            <p:nvPr/>
          </p:nvGrpSpPr>
          <p:grpSpPr>
            <a:xfrm>
              <a:off x="2699792" y="3537012"/>
              <a:ext cx="365415" cy="792088"/>
              <a:chOff x="3676261" y="3717032"/>
              <a:chExt cx="365415" cy="792088"/>
            </a:xfrm>
            <a:grpFill/>
          </p:grpSpPr>
          <p:sp>
            <p:nvSpPr>
              <p:cNvPr id="73" name="Rectangle à coins arrondis 72"/>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à coins arrondis 73"/>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Rectangle à coins arrondis 74"/>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Ellipse 75"/>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7" name="Groupe 56"/>
            <p:cNvGrpSpPr/>
            <p:nvPr/>
          </p:nvGrpSpPr>
          <p:grpSpPr>
            <a:xfrm>
              <a:off x="3202828" y="3645024"/>
              <a:ext cx="365415" cy="792088"/>
              <a:chOff x="3676261" y="3717032"/>
              <a:chExt cx="365415" cy="792088"/>
            </a:xfrm>
            <a:grpFill/>
          </p:grpSpPr>
          <p:sp>
            <p:nvSpPr>
              <p:cNvPr id="69" name="Rectangle à coins arrondis 68"/>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à coins arrondis 69"/>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Ellipse 71"/>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8" name="Groupe 57"/>
            <p:cNvGrpSpPr/>
            <p:nvPr/>
          </p:nvGrpSpPr>
          <p:grpSpPr>
            <a:xfrm>
              <a:off x="2234427" y="3645024"/>
              <a:ext cx="365415" cy="792088"/>
              <a:chOff x="3676261" y="3717032"/>
              <a:chExt cx="365415" cy="792088"/>
            </a:xfrm>
            <a:grpFill/>
          </p:grpSpPr>
          <p:sp>
            <p:nvSpPr>
              <p:cNvPr id="65" name="Rectangle à coins arrondis 64"/>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Rectangle à coins arrondis 65"/>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Rectangle à coins arrondis 66"/>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Ellipse 67"/>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9" name="Groupe 58"/>
            <p:cNvGrpSpPr/>
            <p:nvPr/>
          </p:nvGrpSpPr>
          <p:grpSpPr>
            <a:xfrm>
              <a:off x="1762215" y="3861048"/>
              <a:ext cx="365415" cy="792088"/>
              <a:chOff x="3676261" y="3717032"/>
              <a:chExt cx="365415" cy="792088"/>
            </a:xfrm>
            <a:grpFill/>
          </p:grpSpPr>
          <p:sp>
            <p:nvSpPr>
              <p:cNvPr id="61" name="Rectangle à coins arrondis 60"/>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Rectangle à coins arrondis 61"/>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à coins arrondis 62"/>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Ellipse 63"/>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0" name="Arc plein 59"/>
            <p:cNvSpPr/>
            <p:nvPr/>
          </p:nvSpPr>
          <p:spPr>
            <a:xfrm>
              <a:off x="1691680" y="4293096"/>
              <a:ext cx="2448272" cy="1368152"/>
            </a:xfrm>
            <a:prstGeom prst="blockArc">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Tree>
    <p:extLst>
      <p:ext uri="{BB962C8B-B14F-4D97-AF65-F5344CB8AC3E}">
        <p14:creationId xmlns:p14="http://schemas.microsoft.com/office/powerpoint/2010/main" val="165596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8447704" cy="481012"/>
          </a:xfrm>
        </p:spPr>
        <p:txBody>
          <a:bodyPr>
            <a:noAutofit/>
          </a:bodyPr>
          <a:lstStyle/>
          <a:p>
            <a:r>
              <a:rPr lang="fr-FR" dirty="0"/>
              <a:t>Attention :  vous n'êtes pas un porteur éligible si vous êtes :</a:t>
            </a:r>
          </a:p>
        </p:txBody>
      </p:sp>
      <p:sp>
        <p:nvSpPr>
          <p:cNvPr id="4" name="Rectangle 3"/>
          <p:cNvSpPr/>
          <p:nvPr/>
        </p:nvSpPr>
        <p:spPr>
          <a:xfrm>
            <a:off x="1189977" y="2435019"/>
            <a:ext cx="6764047" cy="1015663"/>
          </a:xfrm>
          <a:prstGeom prst="rect">
            <a:avLst/>
          </a:prstGeom>
        </p:spPr>
        <p:txBody>
          <a:bodyPr wrap="square">
            <a:spAutoFit/>
          </a:bodyPr>
          <a:lstStyle/>
          <a:p>
            <a:r>
              <a:rPr lang="fr-FR" sz="2000" b="1" dirty="0">
                <a:solidFill>
                  <a:srgbClr val="FF0000"/>
                </a:solidFill>
              </a:rPr>
              <a:t>X</a:t>
            </a:r>
            <a:r>
              <a:rPr lang="fr-FR" sz="2000" b="1" dirty="0"/>
              <a:t> Une personne physique ou un auto-entrepreneur</a:t>
            </a:r>
          </a:p>
          <a:p>
            <a:pPr marL="342900" indent="-342900">
              <a:buFont typeface="Wingdings" panose="05000000000000000000" pitchFamily="2" charset="2"/>
              <a:buChar char="§"/>
            </a:pPr>
            <a:endParaRPr lang="fr-FR" sz="2000" b="1" dirty="0"/>
          </a:p>
          <a:p>
            <a:r>
              <a:rPr lang="fr-FR" sz="2000" b="1" dirty="0">
                <a:solidFill>
                  <a:srgbClr val="FF0000"/>
                </a:solidFill>
              </a:rPr>
              <a:t>X</a:t>
            </a:r>
            <a:r>
              <a:rPr lang="fr-FR" sz="2000" b="1" dirty="0"/>
              <a:t> Une entité unipersonnelle (EIRL, EURL,  SASU…)</a:t>
            </a:r>
          </a:p>
        </p:txBody>
      </p:sp>
    </p:spTree>
    <p:extLst>
      <p:ext uri="{BB962C8B-B14F-4D97-AF65-F5344CB8AC3E}">
        <p14:creationId xmlns:p14="http://schemas.microsoft.com/office/powerpoint/2010/main" val="346612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97420" y="303986"/>
            <a:ext cx="6331606" cy="481012"/>
          </a:xfrm>
        </p:spPr>
        <p:txBody>
          <a:bodyPr>
            <a:normAutofit/>
          </a:bodyPr>
          <a:lstStyle/>
          <a:p>
            <a:r>
              <a:rPr lang="fr-FR" dirty="0"/>
              <a:t>Votre projet est-il éligible à cet AAP ? </a:t>
            </a:r>
          </a:p>
        </p:txBody>
      </p:sp>
      <p:grpSp>
        <p:nvGrpSpPr>
          <p:cNvPr id="19" name="Groupe 18">
            <a:extLst>
              <a:ext uri="{C183D7F6-B498-43B3-948B-1728B52AA6E4}">
                <adec:decorative xmlns:adec="http://schemas.microsoft.com/office/drawing/2017/decorative" val="1"/>
              </a:ext>
            </a:extLst>
          </p:cNvPr>
          <p:cNvGrpSpPr/>
          <p:nvPr>
            <p:custDataLst>
              <p:tags r:id="rId2"/>
            </p:custDataLst>
          </p:nvPr>
        </p:nvGrpSpPr>
        <p:grpSpPr>
          <a:xfrm>
            <a:off x="3346875" y="1122946"/>
            <a:ext cx="2214283" cy="2332484"/>
            <a:chOff x="3258670" y="1685369"/>
            <a:chExt cx="2214283" cy="2332484"/>
          </a:xfrm>
        </p:grpSpPr>
        <p:sp>
          <p:nvSpPr>
            <p:cNvPr id="15" name="ZoneTexte 14"/>
            <p:cNvSpPr txBox="1"/>
            <p:nvPr/>
          </p:nvSpPr>
          <p:spPr>
            <a:xfrm>
              <a:off x="3258670" y="2817524"/>
              <a:ext cx="2214283" cy="1200329"/>
            </a:xfrm>
            <a:prstGeom prst="rect">
              <a:avLst/>
            </a:prstGeom>
            <a:noFill/>
          </p:spPr>
          <p:txBody>
            <a:bodyPr wrap="square" rtlCol="0">
              <a:spAutoFit/>
            </a:bodyPr>
            <a:lstStyle/>
            <a:p>
              <a:pPr algn="ctr"/>
              <a:r>
                <a:rPr lang="fr-FR" b="1" dirty="0"/>
                <a:t>Projet éligible</a:t>
              </a:r>
            </a:p>
            <a:p>
              <a:pPr algn="ctr"/>
              <a:r>
                <a:rPr lang="fr-FR" b="1" dirty="0"/>
                <a:t>4 principaux </a:t>
              </a:r>
            </a:p>
            <a:p>
              <a:pPr algn="ctr"/>
              <a:r>
                <a:rPr lang="fr-FR" b="1" dirty="0"/>
                <a:t>critères à remplir</a:t>
              </a:r>
            </a:p>
            <a:p>
              <a:pPr algn="ctr"/>
              <a:r>
                <a:rPr lang="fr-FR" b="1" dirty="0"/>
                <a:t> </a:t>
              </a:r>
            </a:p>
          </p:txBody>
        </p:sp>
        <p:sp>
          <p:nvSpPr>
            <p:cNvPr id="4" name="Émoticône 3"/>
            <p:cNvSpPr/>
            <p:nvPr/>
          </p:nvSpPr>
          <p:spPr>
            <a:xfrm>
              <a:off x="3702424" y="1685369"/>
              <a:ext cx="1326776" cy="1102659"/>
            </a:xfrm>
            <a:prstGeom prst="smileyFace">
              <a:avLst/>
            </a:prstGeom>
            <a:solidFill>
              <a:srgbClr val="5AAB4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8" name="ZoneTexte 17"/>
          <p:cNvSpPr txBox="1"/>
          <p:nvPr>
            <p:custDataLst>
              <p:tags r:id="rId3"/>
            </p:custDataLst>
          </p:nvPr>
        </p:nvSpPr>
        <p:spPr>
          <a:xfrm>
            <a:off x="-6732" y="966316"/>
            <a:ext cx="3742484" cy="2585323"/>
          </a:xfrm>
          <a:prstGeom prst="rect">
            <a:avLst/>
          </a:prstGeom>
          <a:noFill/>
        </p:spPr>
        <p:txBody>
          <a:bodyPr wrap="square" rtlCol="0">
            <a:spAutoFit/>
          </a:bodyPr>
          <a:lstStyle/>
          <a:p>
            <a:pPr marL="285750" indent="-285750">
              <a:buFont typeface="Wingdings" panose="05000000000000000000" pitchFamily="2" charset="2"/>
              <a:buChar char="ü"/>
            </a:pPr>
            <a:r>
              <a:rPr lang="fr-FR" dirty="0"/>
              <a:t>S’inscrit dans le </a:t>
            </a:r>
            <a:r>
              <a:rPr lang="fr-FR" b="1" dirty="0"/>
              <a:t>champ des missions de la CNSA </a:t>
            </a:r>
            <a:r>
              <a:rPr lang="fr-FR" dirty="0"/>
              <a:t>(plus de détails sur </a:t>
            </a:r>
            <a:r>
              <a:rPr lang="fr-FR" dirty="0">
                <a:hlinkClick r:id="rId10"/>
              </a:rPr>
              <a:t>https://www.cnsa.fr/a-propos-de-la-cnsa/missions</a:t>
            </a:r>
            <a:r>
              <a:rPr lang="fr-FR" dirty="0"/>
              <a:t>)</a:t>
            </a:r>
          </a:p>
          <a:p>
            <a:endParaRPr lang="fr-FR" dirty="0"/>
          </a:p>
          <a:p>
            <a:pPr marL="285750" indent="-285750">
              <a:buFont typeface="Wingdings" panose="05000000000000000000" pitchFamily="2" charset="2"/>
              <a:buChar char="ü"/>
            </a:pPr>
            <a:r>
              <a:rPr lang="fr-FR" dirty="0"/>
              <a:t>Concerne </a:t>
            </a:r>
            <a:r>
              <a:rPr lang="fr-FR" b="1" dirty="0"/>
              <a:t>l’accompagnement ou la compensation du handicap et/ou de la perte d’autonomie</a:t>
            </a:r>
          </a:p>
          <a:p>
            <a:pPr marL="285750" indent="-285750">
              <a:buFont typeface="Wingdings" panose="05000000000000000000" pitchFamily="2" charset="2"/>
              <a:buChar char="ü"/>
            </a:pPr>
            <a:endParaRPr lang="fr-FR" dirty="0"/>
          </a:p>
        </p:txBody>
      </p:sp>
      <p:sp>
        <p:nvSpPr>
          <p:cNvPr id="44" name="ZoneTexte 43"/>
          <p:cNvSpPr txBox="1"/>
          <p:nvPr>
            <p:custDataLst>
              <p:tags r:id="rId4"/>
            </p:custDataLst>
          </p:nvPr>
        </p:nvSpPr>
        <p:spPr>
          <a:xfrm>
            <a:off x="5340728" y="1037115"/>
            <a:ext cx="3704668" cy="2308324"/>
          </a:xfrm>
          <a:prstGeom prst="rect">
            <a:avLst/>
          </a:prstGeom>
          <a:noFill/>
        </p:spPr>
        <p:txBody>
          <a:bodyPr wrap="square" rtlCol="0">
            <a:spAutoFit/>
          </a:bodyPr>
          <a:lstStyle/>
          <a:p>
            <a:pPr marL="285750" indent="-285750">
              <a:buFont typeface="Wingdings" panose="05000000000000000000" pitchFamily="2" charset="2"/>
              <a:buChar char="ü"/>
            </a:pPr>
            <a:r>
              <a:rPr lang="fr-FR" b="1" dirty="0"/>
              <a:t>S’inscrit dans le périmètre de l’un des 4 thèmes de l’appel à projets</a:t>
            </a:r>
            <a:r>
              <a:rPr lang="fr-FR" dirty="0"/>
              <a:t>, avec un </a:t>
            </a:r>
            <a:r>
              <a:rPr lang="fr-FR" b="1" dirty="0"/>
              <a:t>lien direct avec la réponse à la crise du Covid-19</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Respecte les modalités de projets</a:t>
            </a:r>
            <a:r>
              <a:rPr lang="fr-FR" dirty="0"/>
              <a:t> précisées en diapositive 11 </a:t>
            </a:r>
          </a:p>
          <a:p>
            <a:pPr marL="285750" indent="-285750">
              <a:buFont typeface="Wingdings" panose="05000000000000000000" pitchFamily="2" charset="2"/>
              <a:buChar char="ü"/>
            </a:pPr>
            <a:endParaRPr lang="fr-FR" dirty="0"/>
          </a:p>
        </p:txBody>
      </p:sp>
      <p:cxnSp>
        <p:nvCxnSpPr>
          <p:cNvPr id="7" name="Connecteur droit 6">
            <a:extLst>
              <a:ext uri="{C183D7F6-B498-43B3-948B-1728B52AA6E4}">
                <adec:decorative xmlns:adec="http://schemas.microsoft.com/office/drawing/2017/decorative" val="1"/>
              </a:ext>
            </a:extLst>
          </p:cNvPr>
          <p:cNvCxnSpPr/>
          <p:nvPr>
            <p:custDataLst>
              <p:tags r:id="rId5"/>
            </p:custDataLst>
          </p:nvPr>
        </p:nvCxnSpPr>
        <p:spPr>
          <a:xfrm>
            <a:off x="322730" y="3301694"/>
            <a:ext cx="8498541" cy="8965"/>
          </a:xfrm>
          <a:prstGeom prst="line">
            <a:avLst/>
          </a:prstGeom>
          <a:ln w="28575">
            <a:solidFill>
              <a:srgbClr val="B9D03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C183D7F6-B498-43B3-948B-1728B52AA6E4}">
                <adec:decorative xmlns:adec="http://schemas.microsoft.com/office/drawing/2017/decorative" val="1"/>
              </a:ext>
            </a:extLst>
          </p:cNvPr>
          <p:cNvGrpSpPr/>
          <p:nvPr>
            <p:custDataLst>
              <p:tags r:id="rId6"/>
            </p:custDataLst>
          </p:nvPr>
        </p:nvGrpSpPr>
        <p:grpSpPr>
          <a:xfrm>
            <a:off x="2761615" y="4302734"/>
            <a:ext cx="2214283" cy="1749006"/>
            <a:chOff x="3281081" y="4482360"/>
            <a:chExt cx="2214283" cy="1749006"/>
          </a:xfrm>
        </p:grpSpPr>
        <p:sp>
          <p:nvSpPr>
            <p:cNvPr id="25" name="Émoticône 24"/>
            <p:cNvSpPr/>
            <p:nvPr/>
          </p:nvSpPr>
          <p:spPr>
            <a:xfrm>
              <a:off x="3765177" y="4482360"/>
              <a:ext cx="1326776" cy="1102659"/>
            </a:xfrm>
            <a:prstGeom prst="smileyFace">
              <a:avLst>
                <a:gd name="adj" fmla="val -465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3281081" y="5585035"/>
              <a:ext cx="2214283" cy="646331"/>
            </a:xfrm>
            <a:prstGeom prst="rect">
              <a:avLst/>
            </a:prstGeom>
            <a:noFill/>
          </p:spPr>
          <p:txBody>
            <a:bodyPr wrap="square" rtlCol="0">
              <a:spAutoFit/>
            </a:bodyPr>
            <a:lstStyle/>
            <a:p>
              <a:pPr algn="ctr"/>
              <a:r>
                <a:rPr lang="fr-FR" b="1" dirty="0"/>
                <a:t>Projet inéligible </a:t>
              </a:r>
            </a:p>
            <a:p>
              <a:pPr algn="ctr"/>
              <a:r>
                <a:rPr lang="fr-FR" b="1" dirty="0"/>
                <a:t>à cet AAP </a:t>
              </a:r>
            </a:p>
          </p:txBody>
        </p:sp>
      </p:grpSp>
      <p:sp>
        <p:nvSpPr>
          <p:cNvPr id="20" name="ZoneTexte 19"/>
          <p:cNvSpPr txBox="1"/>
          <p:nvPr>
            <p:custDataLst>
              <p:tags r:id="rId7"/>
            </p:custDataLst>
          </p:nvPr>
        </p:nvSpPr>
        <p:spPr>
          <a:xfrm>
            <a:off x="186853" y="3470509"/>
            <a:ext cx="3646025" cy="3077766"/>
          </a:xfrm>
          <a:prstGeom prst="rect">
            <a:avLst/>
          </a:prstGeom>
          <a:noFill/>
        </p:spPr>
        <p:txBody>
          <a:bodyPr wrap="square" rtlCol="0">
            <a:spAutoFit/>
          </a:bodyPr>
          <a:lstStyle/>
          <a:p>
            <a:pPr>
              <a:spcAft>
                <a:spcPts val="1200"/>
              </a:spcAft>
            </a:pPr>
            <a:r>
              <a:rPr lang="fr-FR" b="1" dirty="0">
                <a:solidFill>
                  <a:srgbClr val="FF0000"/>
                </a:solidFill>
              </a:rPr>
              <a:t>x</a:t>
            </a:r>
            <a:r>
              <a:rPr lang="fr-FR" dirty="0"/>
              <a:t> Un projet hors du périmètre de l’un des 4 thèmes de l’AAP</a:t>
            </a:r>
            <a:endParaRPr lang="fr-FR" b="1" dirty="0">
              <a:solidFill>
                <a:srgbClr val="FF0000"/>
              </a:solidFill>
            </a:endParaRPr>
          </a:p>
          <a:p>
            <a:pPr>
              <a:spcAft>
                <a:spcPts val="1200"/>
              </a:spcAft>
            </a:pPr>
            <a:r>
              <a:rPr lang="fr-FR" b="1" dirty="0">
                <a:solidFill>
                  <a:srgbClr val="FF0000"/>
                </a:solidFill>
              </a:rPr>
              <a:t>x</a:t>
            </a:r>
            <a:r>
              <a:rPr lang="fr-FR" dirty="0"/>
              <a:t> Action dans le champ sanitaire</a:t>
            </a:r>
          </a:p>
          <a:p>
            <a:pPr>
              <a:spcAft>
                <a:spcPts val="1200"/>
              </a:spcAft>
            </a:pPr>
            <a:r>
              <a:rPr lang="fr-FR" b="1" dirty="0">
                <a:solidFill>
                  <a:srgbClr val="FF0000"/>
                </a:solidFill>
              </a:rPr>
              <a:t>x</a:t>
            </a:r>
            <a:r>
              <a:rPr lang="fr-FR" dirty="0">
                <a:solidFill>
                  <a:srgbClr val="FF0000"/>
                </a:solidFill>
              </a:rPr>
              <a:t> </a:t>
            </a:r>
            <a:r>
              <a:rPr lang="fr-FR" dirty="0"/>
              <a:t>Action dans le champ social</a:t>
            </a:r>
          </a:p>
          <a:p>
            <a:pPr>
              <a:spcAft>
                <a:spcPts val="1200"/>
              </a:spcAft>
            </a:pPr>
            <a:r>
              <a:rPr lang="fr-FR" b="1" dirty="0">
                <a:solidFill>
                  <a:srgbClr val="FF0000"/>
                </a:solidFill>
              </a:rPr>
              <a:t>x </a:t>
            </a:r>
            <a:r>
              <a:rPr lang="fr-FR" dirty="0"/>
              <a:t>Recherche académique </a:t>
            </a:r>
          </a:p>
          <a:p>
            <a:pPr>
              <a:spcAft>
                <a:spcPts val="1200"/>
              </a:spcAft>
            </a:pPr>
            <a:r>
              <a:rPr lang="fr-FR" b="1" dirty="0">
                <a:solidFill>
                  <a:srgbClr val="FF0000"/>
                </a:solidFill>
              </a:rPr>
              <a:t>x</a:t>
            </a:r>
            <a:r>
              <a:rPr lang="fr-FR" dirty="0"/>
              <a:t> Salons professionnels</a:t>
            </a:r>
          </a:p>
          <a:p>
            <a:pPr>
              <a:spcAft>
                <a:spcPts val="1200"/>
              </a:spcAft>
            </a:pPr>
            <a:r>
              <a:rPr lang="fr-FR" b="1" dirty="0">
                <a:solidFill>
                  <a:srgbClr val="FF0000"/>
                </a:solidFill>
              </a:rPr>
              <a:t>x</a:t>
            </a:r>
            <a:r>
              <a:rPr lang="fr-FR" dirty="0"/>
              <a:t> Films de création (fiction ou documentaire) </a:t>
            </a:r>
          </a:p>
        </p:txBody>
      </p:sp>
      <p:sp>
        <p:nvSpPr>
          <p:cNvPr id="45" name="ZoneTexte 44"/>
          <p:cNvSpPr txBox="1"/>
          <p:nvPr>
            <p:custDataLst>
              <p:tags r:id="rId8"/>
            </p:custDataLst>
          </p:nvPr>
        </p:nvSpPr>
        <p:spPr>
          <a:xfrm>
            <a:off x="4704520" y="3347399"/>
            <a:ext cx="4370373" cy="3323987"/>
          </a:xfrm>
          <a:prstGeom prst="rect">
            <a:avLst/>
          </a:prstGeom>
          <a:noFill/>
        </p:spPr>
        <p:txBody>
          <a:bodyPr wrap="square" rtlCol="0">
            <a:spAutoFit/>
          </a:bodyPr>
          <a:lstStyle/>
          <a:p>
            <a:pPr>
              <a:spcAft>
                <a:spcPts val="1200"/>
              </a:spcAft>
            </a:pPr>
            <a:r>
              <a:rPr lang="fr-FR" b="1" dirty="0">
                <a:solidFill>
                  <a:srgbClr val="FF0000"/>
                </a:solidFill>
              </a:rPr>
              <a:t>x</a:t>
            </a:r>
            <a:r>
              <a:rPr lang="fr-FR" dirty="0">
                <a:solidFill>
                  <a:srgbClr val="FF0000"/>
                </a:solidFill>
              </a:rPr>
              <a:t> </a:t>
            </a:r>
            <a:r>
              <a:rPr lang="fr-FR" dirty="0"/>
              <a:t>Accessibilité physique d’espaces publics</a:t>
            </a:r>
          </a:p>
          <a:p>
            <a:pPr>
              <a:spcAft>
                <a:spcPts val="1200"/>
              </a:spcAft>
            </a:pPr>
            <a:r>
              <a:rPr lang="fr-FR" b="1" dirty="0">
                <a:solidFill>
                  <a:srgbClr val="FF0000"/>
                </a:solidFill>
              </a:rPr>
              <a:t>x</a:t>
            </a:r>
            <a:r>
              <a:rPr lang="fr-FR" dirty="0">
                <a:solidFill>
                  <a:srgbClr val="FF0000"/>
                </a:solidFill>
              </a:rPr>
              <a:t> </a:t>
            </a:r>
            <a:r>
              <a:rPr lang="fr-FR" dirty="0"/>
              <a:t>Action de prévention de la perte d’autonomie au niveau local (hors retours d’expérience à des fins de capitalisation de la gestion de crise)</a:t>
            </a:r>
          </a:p>
          <a:p>
            <a:pPr>
              <a:spcAft>
                <a:spcPts val="1200"/>
              </a:spcAft>
            </a:pPr>
            <a:r>
              <a:rPr lang="fr-FR" b="1" dirty="0">
                <a:solidFill>
                  <a:srgbClr val="FF0000"/>
                </a:solidFill>
              </a:rPr>
              <a:t>x </a:t>
            </a:r>
            <a:r>
              <a:rPr lang="fr-FR" dirty="0"/>
              <a:t>Action d’aide aux aidants au niveau local (hors retours d’expérience à des fins de capitalisation de la gestion de crise)</a:t>
            </a:r>
          </a:p>
          <a:p>
            <a:pPr>
              <a:spcAft>
                <a:spcPts val="1200"/>
              </a:spcAft>
            </a:pPr>
            <a:r>
              <a:rPr lang="fr-FR" b="1" dirty="0">
                <a:solidFill>
                  <a:srgbClr val="FF0000"/>
                </a:solidFill>
              </a:rPr>
              <a:t>x</a:t>
            </a:r>
            <a:r>
              <a:rPr lang="fr-FR" dirty="0"/>
              <a:t> Action de formation des professionnels (hors ingénierie de formation)</a:t>
            </a:r>
          </a:p>
        </p:txBody>
      </p:sp>
    </p:spTree>
    <p:extLst>
      <p:ext uri="{BB962C8B-B14F-4D97-AF65-F5344CB8AC3E}">
        <p14:creationId xmlns:p14="http://schemas.microsoft.com/office/powerpoint/2010/main" val="305142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n’est pas éligible, mais… </a:t>
            </a:r>
          </a:p>
        </p:txBody>
      </p:sp>
      <p:sp>
        <p:nvSpPr>
          <p:cNvPr id="8" name="Espace réservé du contenu 7"/>
          <p:cNvSpPr>
            <a:spLocks noGrp="1"/>
          </p:cNvSpPr>
          <p:nvPr>
            <p:ph idx="1"/>
            <p:custDataLst>
              <p:tags r:id="rId2"/>
            </p:custDataLst>
          </p:nvPr>
        </p:nvSpPr>
        <p:spPr>
          <a:xfrm>
            <a:off x="92597" y="1049734"/>
            <a:ext cx="8970380" cy="5528047"/>
          </a:xfrm>
        </p:spPr>
        <p:txBody>
          <a:bodyPr>
            <a:normAutofit fontScale="92500" lnSpcReduction="10000"/>
          </a:bodyPr>
          <a:lstStyle/>
          <a:p>
            <a:r>
              <a:rPr lang="fr-FR" sz="1600" b="1" dirty="0"/>
              <a:t>C’est un projet de recherche en sciences humaines et sociales ou en santé publique dans le champ du handicap et de la perte d’autonomie</a:t>
            </a:r>
          </a:p>
          <a:p>
            <a:pPr lvl="1">
              <a:buFont typeface="Wingdings" panose="05000000000000000000" pitchFamily="2" charset="2"/>
              <a:buChar char="Ø"/>
            </a:pPr>
            <a:r>
              <a:rPr lang="fr-FR" dirty="0"/>
              <a:t>Vous êtes potentiellement éligible à un appel à projets « Recherche » financé par la CNSA</a:t>
            </a:r>
          </a:p>
          <a:p>
            <a:pPr lvl="1">
              <a:buFont typeface="Wingdings" panose="05000000000000000000" pitchFamily="2" charset="2"/>
              <a:buChar char="Ø"/>
            </a:pPr>
            <a:r>
              <a:rPr lang="fr-FR" dirty="0"/>
              <a:t>Pour plus de renseignements, consultez le </a:t>
            </a:r>
            <a:r>
              <a:rPr lang="fr-FR" dirty="0">
                <a:hlinkClick r:id="rId4"/>
              </a:rPr>
              <a:t>site de la CNSA</a:t>
            </a:r>
            <a:endParaRPr lang="fr-FR" dirty="0"/>
          </a:p>
          <a:p>
            <a:pPr lvl="1">
              <a:buFont typeface="Wingdings" panose="05000000000000000000" pitchFamily="2" charset="2"/>
              <a:buChar char="Ø"/>
            </a:pPr>
            <a:endParaRPr lang="fr-FR" dirty="0"/>
          </a:p>
          <a:p>
            <a:pPr>
              <a:buFont typeface="Arial" panose="020B0604020202020204" pitchFamily="34" charset="0"/>
              <a:buChar char="•"/>
            </a:pPr>
            <a:r>
              <a:rPr lang="fr-FR" sz="1600" b="1" dirty="0"/>
              <a:t>C’est un projet innovant rentrant dans le champ d’action de la CNSA</a:t>
            </a:r>
          </a:p>
          <a:p>
            <a:pPr lvl="1">
              <a:buFont typeface="Wingdings" panose="05000000000000000000" pitchFamily="2" charset="2"/>
              <a:buChar char="Ø"/>
            </a:pPr>
            <a:r>
              <a:rPr lang="fr-FR" dirty="0"/>
              <a:t>Vous êtes potentiellement éligible à l’appel à projet permanent de la CNSA</a:t>
            </a:r>
          </a:p>
          <a:p>
            <a:pPr lvl="1">
              <a:buFont typeface="Wingdings" panose="05000000000000000000" pitchFamily="2" charset="2"/>
              <a:buChar char="Ø"/>
            </a:pPr>
            <a:r>
              <a:rPr lang="fr-FR" dirty="0"/>
              <a:t>Pour plus de renseignements </a:t>
            </a:r>
            <a:r>
              <a:rPr lang="fr-FR" dirty="0">
                <a:hlinkClick r:id="rId5"/>
              </a:rPr>
              <a:t>consultez le site de la CNSA</a:t>
            </a:r>
            <a:endParaRPr lang="fr-FR" dirty="0"/>
          </a:p>
          <a:p>
            <a:pPr marL="457200" lvl="1" indent="0">
              <a:buNone/>
            </a:pPr>
            <a:endParaRPr lang="fr-FR" dirty="0"/>
          </a:p>
          <a:p>
            <a:r>
              <a:rPr lang="fr-FR" sz="1600" b="1" dirty="0"/>
              <a:t>Il concerne la prévention de la perte d’autonomie au niveau local :</a:t>
            </a:r>
            <a:endParaRPr lang="fr-FR" dirty="0"/>
          </a:p>
          <a:p>
            <a:pPr lvl="1">
              <a:buFont typeface="Wingdings" panose="05000000000000000000" pitchFamily="2" charset="2"/>
              <a:buChar char="Ø"/>
            </a:pPr>
            <a:r>
              <a:rPr lang="fr-FR" dirty="0"/>
              <a:t>Vous êtes potentiellement éligible à un financement via la conférence des financeurs de la prévention de la perte d’autonomie de votre département. Plus d’informations sont disponibles sur le site CNSA. Consultez la page dédiée à </a:t>
            </a:r>
            <a:r>
              <a:rPr lang="fr-FR" dirty="0">
                <a:hlinkClick r:id="rId6"/>
              </a:rPr>
              <a:t>la conférence des financeurs</a:t>
            </a:r>
            <a:r>
              <a:rPr lang="fr-FR" dirty="0"/>
              <a:t>.</a:t>
            </a:r>
          </a:p>
          <a:p>
            <a:pPr lvl="1">
              <a:buFont typeface="Wingdings" panose="05000000000000000000" pitchFamily="2" charset="2"/>
              <a:buChar char="Ø"/>
            </a:pPr>
            <a:r>
              <a:rPr lang="fr-FR" dirty="0"/>
              <a:t>Rapprochez-vous de votre conseil départemental </a:t>
            </a:r>
          </a:p>
          <a:p>
            <a:pPr marL="0" indent="0">
              <a:buNone/>
            </a:pPr>
            <a:endParaRPr lang="fr-FR" sz="1600" b="1" dirty="0"/>
          </a:p>
          <a:p>
            <a:r>
              <a:rPr lang="fr-FR" sz="1600" b="1" dirty="0"/>
              <a:t>Il concerne le soutien du secteur de l’aide à domicile, le soutien aux proches aidants, la formation des professionnels du champ médico-social : </a:t>
            </a:r>
          </a:p>
          <a:p>
            <a:pPr lvl="1">
              <a:buFont typeface="Wingdings" panose="05000000000000000000" pitchFamily="2" charset="2"/>
              <a:buChar char="Ø"/>
            </a:pPr>
            <a:r>
              <a:rPr lang="fr-FR" dirty="0"/>
              <a:t>Vous êtes potentiellement éligible à un financement au titre de la section IV. Plus d’informations sont disponibles sur le site de la CNSA, sur la page dédiée à </a:t>
            </a:r>
            <a:r>
              <a:rPr lang="fr-FR" dirty="0">
                <a:hlinkClick r:id="rId7"/>
              </a:rPr>
              <a:t>la section IV de la CNSA</a:t>
            </a:r>
            <a:r>
              <a:rPr lang="fr-FR" dirty="0"/>
              <a:t>.</a:t>
            </a:r>
          </a:p>
          <a:p>
            <a:pPr lvl="2">
              <a:buFont typeface="Wingdings" panose="05000000000000000000" pitchFamily="2" charset="2"/>
              <a:buChar char="Ø"/>
            </a:pPr>
            <a:r>
              <a:rPr lang="fr-FR" dirty="0"/>
              <a:t>Les conventions en section IV concernent les conseils départementaux, les associations et fédérations principalement dans le champ de l’aide à domicile et du soutien aux proches aidants, les OPCO</a:t>
            </a:r>
          </a:p>
          <a:p>
            <a:pPr lvl="1">
              <a:buFont typeface="Wingdings" panose="05000000000000000000" pitchFamily="2" charset="2"/>
              <a:buChar char="Ø"/>
            </a:pPr>
            <a:r>
              <a:rPr lang="fr-FR" dirty="0"/>
              <a:t>Plus d’informations sont disponibles sur le site de la CNSA : </a:t>
            </a:r>
          </a:p>
          <a:p>
            <a:pPr lvl="2">
              <a:buFont typeface="Wingdings" panose="05000000000000000000" pitchFamily="2" charset="2"/>
              <a:buChar char="Ø"/>
            </a:pPr>
            <a:r>
              <a:rPr lang="fr-FR" dirty="0">
                <a:hlinkClick r:id="rId8"/>
              </a:rPr>
              <a:t>Formation des professionnels</a:t>
            </a:r>
            <a:endParaRPr lang="fr-FR" dirty="0"/>
          </a:p>
          <a:p>
            <a:pPr lvl="2">
              <a:buFont typeface="Wingdings" panose="05000000000000000000" pitchFamily="2" charset="2"/>
              <a:buChar char="Ø"/>
            </a:pPr>
            <a:r>
              <a:rPr lang="fr-FR" dirty="0">
                <a:hlinkClick r:id="rId9"/>
              </a:rPr>
              <a:t>Soutien du secteur de l’aide à domicile</a:t>
            </a:r>
            <a:endParaRPr lang="fr-FR" dirty="0"/>
          </a:p>
          <a:p>
            <a:pPr lvl="2">
              <a:buFont typeface="Wingdings" panose="05000000000000000000" pitchFamily="2" charset="2"/>
              <a:buChar char="Ø"/>
            </a:pPr>
            <a:r>
              <a:rPr lang="fr-FR" dirty="0">
                <a:hlinkClick r:id="rId10"/>
              </a:rPr>
              <a:t>Soutien aux proches aidants </a:t>
            </a:r>
            <a:endParaRPr lang="fr-FR" dirty="0"/>
          </a:p>
          <a:p>
            <a:pPr marL="457200" lvl="1" indent="0">
              <a:buNone/>
            </a:pPr>
            <a:endParaRPr lang="fr-FR" dirty="0"/>
          </a:p>
          <a:p>
            <a:pPr marL="457200" lvl="1" indent="0">
              <a:buNone/>
            </a:pPr>
            <a:endParaRPr lang="fr-FR" dirty="0"/>
          </a:p>
        </p:txBody>
      </p:sp>
    </p:spTree>
    <p:extLst>
      <p:ext uri="{BB962C8B-B14F-4D97-AF65-F5344CB8AC3E}">
        <p14:creationId xmlns:p14="http://schemas.microsoft.com/office/powerpoint/2010/main" val="402699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67553" y="362978"/>
            <a:ext cx="6553200" cy="481012"/>
          </a:xfrm>
        </p:spPr>
        <p:txBody>
          <a:bodyPr>
            <a:normAutofit/>
          </a:bodyPr>
          <a:lstStyle/>
          <a:p>
            <a:r>
              <a:rPr lang="fr-FR" dirty="0"/>
              <a:t>Quelles dépenses sont finançables par la CNSA ?</a:t>
            </a:r>
          </a:p>
        </p:txBody>
      </p:sp>
      <p:sp>
        <p:nvSpPr>
          <p:cNvPr id="8" name="Espace réservé du contenu 7"/>
          <p:cNvSpPr>
            <a:spLocks noGrp="1"/>
          </p:cNvSpPr>
          <p:nvPr>
            <p:ph idx="1"/>
            <p:custDataLst>
              <p:tags r:id="rId2"/>
            </p:custDataLst>
          </p:nvPr>
        </p:nvSpPr>
        <p:spPr>
          <a:xfrm>
            <a:off x="184171" y="905036"/>
            <a:ext cx="6736582" cy="5836589"/>
          </a:xfrm>
        </p:spPr>
        <p:txBody>
          <a:bodyPr>
            <a:normAutofit fontScale="92500"/>
          </a:bodyPr>
          <a:lstStyle/>
          <a:p>
            <a:r>
              <a:rPr lang="fr-FR" sz="1600" b="1" dirty="0"/>
              <a:t>La CNSA subventionne votre projet dans la limite de : </a:t>
            </a:r>
          </a:p>
          <a:p>
            <a:pPr lvl="1">
              <a:buFont typeface="Wingdings" panose="05000000000000000000" pitchFamily="2" charset="2"/>
              <a:buChar char="Ø"/>
            </a:pPr>
            <a:r>
              <a:rPr lang="fr-FR" dirty="0"/>
              <a:t>80 % du coût total du projet si vous êtes un porteur public ou privé non lucratif</a:t>
            </a:r>
          </a:p>
          <a:p>
            <a:pPr lvl="1">
              <a:buFont typeface="Wingdings" panose="05000000000000000000" pitchFamily="2" charset="2"/>
              <a:buChar char="Ø"/>
            </a:pPr>
            <a:r>
              <a:rPr lang="fr-FR" dirty="0"/>
              <a:t>50 % du coût total du projet si vous êtes un porteur privé à but lucratif</a:t>
            </a:r>
          </a:p>
          <a:p>
            <a:pPr lvl="1"/>
            <a:endParaRPr lang="fr-FR" dirty="0"/>
          </a:p>
          <a:p>
            <a:pPr marL="457200" lvl="1" indent="0">
              <a:buNone/>
            </a:pPr>
            <a:endParaRPr lang="fr-FR" dirty="0"/>
          </a:p>
          <a:p>
            <a:r>
              <a:rPr lang="fr-FR" sz="1600" b="1" dirty="0"/>
              <a:t>La subvention de la CNSA finance des dépenses non pérennes directement imputables au projet :</a:t>
            </a:r>
            <a:endParaRPr lang="fr-FR" dirty="0"/>
          </a:p>
          <a:p>
            <a:pPr lvl="1">
              <a:buFont typeface="Wingdings" panose="05000000000000000000" pitchFamily="2" charset="2"/>
              <a:buChar char="Ø"/>
            </a:pPr>
            <a:r>
              <a:rPr lang="fr-FR" dirty="0"/>
              <a:t>Ingénierie de projet</a:t>
            </a:r>
          </a:p>
          <a:p>
            <a:pPr lvl="1">
              <a:buFont typeface="Wingdings" panose="05000000000000000000" pitchFamily="2" charset="2"/>
              <a:buChar char="Ø"/>
            </a:pPr>
            <a:r>
              <a:rPr lang="fr-FR" dirty="0"/>
              <a:t>Développement d’outils, prestation technique</a:t>
            </a:r>
          </a:p>
          <a:p>
            <a:pPr lvl="1">
              <a:buFont typeface="Wingdings" panose="05000000000000000000" pitchFamily="2" charset="2"/>
              <a:buChar char="Ø"/>
            </a:pPr>
            <a:r>
              <a:rPr lang="fr-FR" dirty="0"/>
              <a:t>Prestations d’expertise, de conseil, de design, d’évaluation ou de support externe</a:t>
            </a:r>
          </a:p>
          <a:p>
            <a:pPr lvl="1">
              <a:buFont typeface="Wingdings" panose="05000000000000000000" pitchFamily="2" charset="2"/>
              <a:buChar char="Ø"/>
            </a:pPr>
            <a:r>
              <a:rPr lang="fr-FR" dirty="0"/>
              <a:t>Personnel dédié spécifiquement à la conduite et mise en œuvre du projet, et non financé par ailleurs au titre du fonctionnement de la structure. </a:t>
            </a:r>
          </a:p>
          <a:p>
            <a:pPr lvl="1">
              <a:buFont typeface="Wingdings" panose="05000000000000000000" pitchFamily="2" charset="2"/>
              <a:buChar char="Ø"/>
            </a:pPr>
            <a:r>
              <a:rPr lang="fr-FR" dirty="0"/>
              <a:t>Fonctionnement du dispositif sur la durée de l’expérimentation, à la condition que ces dépenses ne soient pas financées par ailleurs (par exemple rémunération de temps infirmier déjà financé par la dotation soins de l’établissement). </a:t>
            </a:r>
          </a:p>
          <a:p>
            <a:pPr lvl="1">
              <a:buFont typeface="Wingdings" panose="05000000000000000000" pitchFamily="2" charset="2"/>
              <a:buChar char="Ø"/>
            </a:pPr>
            <a:r>
              <a:rPr lang="fr-FR" dirty="0"/>
              <a:t>Dépenses accessoires de matériel et d’équipement permettant la mise en œuvre de l’expérimentation </a:t>
            </a:r>
          </a:p>
          <a:p>
            <a:pPr lvl="1">
              <a:buFont typeface="Wingdings" panose="05000000000000000000" pitchFamily="2" charset="2"/>
              <a:buChar char="Ø"/>
            </a:pPr>
            <a:r>
              <a:rPr lang="fr-FR" dirty="0"/>
              <a:t>Frais de déplacement</a:t>
            </a:r>
          </a:p>
          <a:p>
            <a:pPr marL="0" indent="0">
              <a:buNone/>
            </a:pPr>
            <a:endParaRPr lang="fr-FR" sz="1600" b="1" dirty="0">
              <a:solidFill>
                <a:srgbClr val="5AAB45"/>
              </a:solidFill>
            </a:endParaRPr>
          </a:p>
          <a:p>
            <a:r>
              <a:rPr lang="fr-FR" sz="1600" b="1" dirty="0"/>
              <a:t>La CNSA ne finance pas des dépenses pérennes : </a:t>
            </a:r>
          </a:p>
          <a:p>
            <a:pPr lvl="1">
              <a:buFont typeface="Wingdings" panose="05000000000000000000" pitchFamily="2" charset="2"/>
              <a:buChar char="Ø"/>
            </a:pPr>
            <a:r>
              <a:rPr lang="fr-FR" dirty="0"/>
              <a:t>Dépenses de fonctionnement (à l’exception des cas évoqués précédemment)</a:t>
            </a:r>
          </a:p>
          <a:p>
            <a:pPr lvl="1">
              <a:buFont typeface="Wingdings" panose="05000000000000000000" pitchFamily="2" charset="2"/>
              <a:buChar char="Ø"/>
            </a:pPr>
            <a:r>
              <a:rPr lang="fr-FR" dirty="0"/>
              <a:t>Dépenses courant au-delà de la durée de la convention passée avec la CNSA </a:t>
            </a:r>
          </a:p>
          <a:p>
            <a:pPr lvl="1">
              <a:buFont typeface="Wingdings" panose="05000000000000000000" pitchFamily="2" charset="2"/>
              <a:buChar char="Ø"/>
            </a:pPr>
            <a:r>
              <a:rPr lang="fr-FR" dirty="0"/>
              <a:t>Dépenses d’investissement (gros travaux, achat d’un local…)</a:t>
            </a:r>
          </a:p>
          <a:p>
            <a:pPr marL="457200" lvl="1" indent="0">
              <a:buNone/>
            </a:pPr>
            <a:endParaRPr lang="fr-FR" dirty="0"/>
          </a:p>
          <a:p>
            <a:pPr marL="457200" lvl="1" indent="0">
              <a:buNone/>
            </a:pPr>
            <a:endParaRPr lang="fr-FR" dirty="0"/>
          </a:p>
        </p:txBody>
      </p:sp>
      <p:sp>
        <p:nvSpPr>
          <p:cNvPr id="3" name="Rectangle 2"/>
          <p:cNvSpPr/>
          <p:nvPr>
            <p:custDataLst>
              <p:tags r:id="rId3"/>
            </p:custDataLst>
          </p:nvPr>
        </p:nvSpPr>
        <p:spPr>
          <a:xfrm>
            <a:off x="7126941" y="1515052"/>
            <a:ext cx="1147483" cy="1200329"/>
          </a:xfrm>
          <a:prstGeom prst="rect">
            <a:avLst/>
          </a:prstGeom>
          <a:noFill/>
          <a:ln>
            <a:solidFill>
              <a:schemeClr val="bg1"/>
            </a:solidFill>
          </a:ln>
        </p:spPr>
        <p:txBody>
          <a:bodyPr wrap="square" lIns="91440" tIns="45720" rIns="91440" bIns="45720">
            <a:spAutoFit/>
          </a:bodyPr>
          <a:lstStyle/>
          <a:p>
            <a:pPr algn="ctr"/>
            <a:r>
              <a:rPr lang="fr-FR" sz="7200" b="1" cap="none" spc="200" dirty="0">
                <a:ln w="29210">
                  <a:solidFill>
                    <a:sysClr val="windowText" lastClr="000000"/>
                  </a:solidFill>
                </a:ln>
                <a:solidFill>
                  <a:srgbClr val="004A00">
                    <a:alpha val="50000"/>
                  </a:srgbClr>
                </a:solidFill>
                <a:effectLst>
                  <a:innerShdw blurRad="50800" dist="50800" dir="8100000">
                    <a:srgbClr val="7D7D7D">
                      <a:alpha val="73000"/>
                    </a:srgbClr>
                  </a:innerShdw>
                </a:effectLst>
              </a:rPr>
              <a:t>%</a:t>
            </a:r>
          </a:p>
        </p:txBody>
      </p:sp>
      <p:sp>
        <p:nvSpPr>
          <p:cNvPr id="4" name="Rectangle 3"/>
          <p:cNvSpPr/>
          <p:nvPr>
            <p:custDataLst>
              <p:tags r:id="rId4"/>
            </p:custDataLst>
          </p:nvPr>
        </p:nvSpPr>
        <p:spPr>
          <a:xfrm>
            <a:off x="7374311" y="3541072"/>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7" name="Rectangle 6"/>
          <p:cNvSpPr/>
          <p:nvPr>
            <p:custDataLst>
              <p:tags r:id="rId5"/>
            </p:custDataLst>
          </p:nvPr>
        </p:nvSpPr>
        <p:spPr>
          <a:xfrm>
            <a:off x="7410166" y="5226487"/>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10" name="ZoneTexte 9"/>
          <p:cNvSpPr txBox="1"/>
          <p:nvPr>
            <p:custDataLst>
              <p:tags r:id="rId6"/>
            </p:custDataLst>
          </p:nvPr>
        </p:nvSpPr>
        <p:spPr>
          <a:xfrm>
            <a:off x="7469535" y="5472708"/>
            <a:ext cx="652742" cy="707886"/>
          </a:xfrm>
          <a:prstGeom prst="rect">
            <a:avLst/>
          </a:prstGeom>
          <a:noFill/>
        </p:spPr>
        <p:txBody>
          <a:bodyPr wrap="square" rtlCol="0">
            <a:spAutoFit/>
          </a:bodyPr>
          <a:lstStyle/>
          <a:p>
            <a:r>
              <a:rPr lang="fr-FR" sz="4000" b="1" dirty="0">
                <a:solidFill>
                  <a:srgbClr val="FF0000"/>
                </a:solidFill>
              </a:rPr>
              <a:t>X</a:t>
            </a:r>
          </a:p>
        </p:txBody>
      </p:sp>
    </p:spTree>
    <p:extLst>
      <p:ext uri="{BB962C8B-B14F-4D97-AF65-F5344CB8AC3E}">
        <p14:creationId xmlns:p14="http://schemas.microsoft.com/office/powerpoint/2010/main" val="90413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67553" y="362978"/>
            <a:ext cx="6553200" cy="481012"/>
          </a:xfrm>
        </p:spPr>
        <p:txBody>
          <a:bodyPr>
            <a:normAutofit/>
          </a:bodyPr>
          <a:lstStyle/>
          <a:p>
            <a:r>
              <a:rPr lang="fr-FR" dirty="0"/>
              <a:t>Prestations externes et commande publique</a:t>
            </a:r>
          </a:p>
        </p:txBody>
      </p:sp>
      <p:sp>
        <p:nvSpPr>
          <p:cNvPr id="8" name="Espace réservé du contenu 7"/>
          <p:cNvSpPr>
            <a:spLocks noGrp="1"/>
          </p:cNvSpPr>
          <p:nvPr>
            <p:ph idx="1"/>
            <p:custDataLst>
              <p:tags r:id="rId2"/>
            </p:custDataLst>
          </p:nvPr>
        </p:nvSpPr>
        <p:spPr>
          <a:xfrm>
            <a:off x="184171" y="1126286"/>
            <a:ext cx="8660284" cy="5039321"/>
          </a:xfrm>
        </p:spPr>
        <p:txBody>
          <a:bodyPr>
            <a:normAutofit/>
          </a:bodyPr>
          <a:lstStyle/>
          <a:p>
            <a:r>
              <a:rPr lang="fr-FR" sz="1600" b="1" dirty="0"/>
              <a:t>Le recours à des prestataires extérieurs fait partie des dépenses éligibles : </a:t>
            </a:r>
          </a:p>
          <a:p>
            <a:pPr lvl="1">
              <a:buFont typeface="Wingdings" panose="05000000000000000000" pitchFamily="2" charset="2"/>
              <a:buChar char="Ø"/>
            </a:pPr>
            <a:r>
              <a:rPr lang="fr-FR" dirty="0"/>
              <a:t>Prestations de conseil ou de design pour aider à la conception et au déploiement de dispositif</a:t>
            </a:r>
          </a:p>
          <a:p>
            <a:pPr lvl="1">
              <a:buFont typeface="Wingdings" panose="05000000000000000000" pitchFamily="2" charset="2"/>
              <a:buChar char="Ø"/>
            </a:pPr>
            <a:r>
              <a:rPr lang="fr-FR" dirty="0"/>
              <a:t>Prestations d’évaluation par un cabinet spécialisé</a:t>
            </a:r>
          </a:p>
          <a:p>
            <a:pPr lvl="1">
              <a:buFont typeface="Wingdings" panose="05000000000000000000" pitchFamily="2" charset="2"/>
              <a:buChar char="Ø"/>
            </a:pPr>
            <a:r>
              <a:rPr lang="fr-FR" dirty="0"/>
              <a:t>Prestation d’études par un cabinet d’études ou un organisme de recherche</a:t>
            </a:r>
          </a:p>
          <a:p>
            <a:pPr lvl="1">
              <a:buFont typeface="Wingdings" panose="05000000000000000000" pitchFamily="2" charset="2"/>
              <a:buChar char="Ø"/>
            </a:pPr>
            <a:r>
              <a:rPr lang="fr-FR" dirty="0"/>
              <a:t>Prestations techniques (numérique… )</a:t>
            </a:r>
          </a:p>
          <a:p>
            <a:pPr marL="457200" lvl="1" indent="0">
              <a:buNone/>
            </a:pPr>
            <a:endParaRPr lang="fr-FR" dirty="0"/>
          </a:p>
          <a:p>
            <a:r>
              <a:rPr lang="fr-FR" sz="1600" b="1" dirty="0"/>
              <a:t>Veillez à respecter la réglementation qui s’impose à votre organisme en matière de commande publique si vous êtes soumis aux règles de commande publique (pouvoir adjudicateur ou entité adjudicatrice)</a:t>
            </a:r>
          </a:p>
          <a:p>
            <a:pPr lvl="1">
              <a:buFont typeface="Wingdings" panose="05000000000000000000" pitchFamily="2" charset="2"/>
              <a:buChar char="Ø"/>
            </a:pPr>
            <a:r>
              <a:rPr lang="fr-FR" dirty="0"/>
              <a:t>Si oui, veillez à respecter les règles auxquelles vous êtes soumis dans le cadre de ce projet (dépend de votre statut, de vos missions et du montant du marché) </a:t>
            </a:r>
          </a:p>
          <a:p>
            <a:pPr lvl="1">
              <a:buFont typeface="Wingdings" panose="05000000000000000000" pitchFamily="2" charset="2"/>
              <a:buChar char="Ø"/>
            </a:pPr>
            <a:r>
              <a:rPr lang="fr-FR" dirty="0"/>
              <a:t>Si non, veillez à respecter une démarche responsable de mise en concurrence</a:t>
            </a:r>
            <a:endParaRPr lang="fr-FR" sz="1600" b="1" dirty="0">
              <a:solidFill>
                <a:srgbClr val="5AAB45"/>
              </a:solidFill>
            </a:endParaRPr>
          </a:p>
          <a:p>
            <a:pPr marL="0" indent="0">
              <a:buNone/>
            </a:pPr>
            <a:endParaRPr lang="fr-FR" sz="1600" b="1" dirty="0">
              <a:solidFill>
                <a:srgbClr val="5AAB45"/>
              </a:solidFill>
            </a:endParaRPr>
          </a:p>
          <a:p>
            <a:r>
              <a:rPr lang="fr-FR" sz="1600" b="1" dirty="0"/>
              <a:t>En aucun la CNSA ne pourra être tenue responsable d’un éventuel manquement à la réglementation qui s’impose au porteur en matière de commande publique : </a:t>
            </a:r>
          </a:p>
          <a:p>
            <a:pPr lvl="1">
              <a:buFont typeface="Wingdings" panose="05000000000000000000" pitchFamily="2" charset="2"/>
              <a:buChar char="Ø"/>
            </a:pPr>
            <a:r>
              <a:rPr lang="fr-FR" dirty="0"/>
              <a:t>Il incombe au porteur de respecter la réglementation </a:t>
            </a:r>
          </a:p>
          <a:p>
            <a:pPr lvl="1">
              <a:buFont typeface="Wingdings" panose="05000000000000000000" pitchFamily="2" charset="2"/>
              <a:buChar char="Ø"/>
            </a:pPr>
            <a:r>
              <a:rPr lang="fr-FR" dirty="0"/>
              <a:t>Bénéficier d’une subvention de la CNSA n’exonère en aucun cas le porteur de projet de son devoir de respect des règles de commande publique et de mise en concurrence</a:t>
            </a:r>
          </a:p>
          <a:p>
            <a:pPr marL="457200" lvl="1" indent="0">
              <a:buNone/>
            </a:pPr>
            <a:endParaRPr lang="fr-FR" dirty="0"/>
          </a:p>
        </p:txBody>
      </p:sp>
    </p:spTree>
    <p:extLst>
      <p:ext uri="{BB962C8B-B14F-4D97-AF65-F5344CB8AC3E}">
        <p14:creationId xmlns:p14="http://schemas.microsoft.com/office/powerpoint/2010/main" val="20732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437D44-74BD-4319-9AB7-6731F37B4D2D}"/>
              </a:ext>
            </a:extLst>
          </p:cNvPr>
          <p:cNvSpPr>
            <a:spLocks noGrp="1"/>
          </p:cNvSpPr>
          <p:nvPr>
            <p:ph type="body" sz="quarter" idx="10"/>
            <p:custDataLst>
              <p:tags r:id="rId1"/>
            </p:custDataLst>
          </p:nvPr>
        </p:nvSpPr>
        <p:spPr/>
        <p:txBody>
          <a:bodyPr/>
          <a:lstStyle/>
          <a:p>
            <a:r>
              <a:rPr lang="fr-FR" dirty="0"/>
              <a:t>Préambule  </a:t>
            </a:r>
          </a:p>
        </p:txBody>
      </p:sp>
      <p:sp>
        <p:nvSpPr>
          <p:cNvPr id="6" name="Espace réservé du contenu 3">
            <a:extLst>
              <a:ext uri="{FF2B5EF4-FFF2-40B4-BE49-F238E27FC236}">
                <a16:creationId xmlns:a16="http://schemas.microsoft.com/office/drawing/2014/main" id="{48FAF67B-CAD1-4488-9278-F683AB0503AF}"/>
              </a:ext>
            </a:extLst>
          </p:cNvPr>
          <p:cNvSpPr>
            <a:spLocks noGrp="1"/>
          </p:cNvSpPr>
          <p:nvPr>
            <p:ph idx="1"/>
            <p:custDataLst>
              <p:tags r:id="rId2"/>
            </p:custDataLst>
          </p:nvPr>
        </p:nvSpPr>
        <p:spPr>
          <a:xfrm>
            <a:off x="257091" y="962981"/>
            <a:ext cx="8718099" cy="5662902"/>
          </a:xfrm>
        </p:spPr>
        <p:txBody>
          <a:bodyPr>
            <a:noAutofit/>
          </a:bodyPr>
          <a:lstStyle/>
          <a:p>
            <a:pPr marL="0" indent="0">
              <a:spcBef>
                <a:spcPts val="600"/>
              </a:spcBef>
              <a:spcAft>
                <a:spcPts val="1200"/>
              </a:spcAft>
              <a:buNone/>
            </a:pPr>
            <a:r>
              <a:rPr lang="fr-FR" sz="1600" dirty="0"/>
              <a:t>Le secteur médico-social est fortement impacté par la pandémie de Covid-19.</a:t>
            </a:r>
          </a:p>
          <a:p>
            <a:pPr marL="0" indent="0">
              <a:spcBef>
                <a:spcPts val="600"/>
              </a:spcBef>
              <a:spcAft>
                <a:spcPts val="1200"/>
              </a:spcAft>
              <a:buNone/>
            </a:pPr>
            <a:r>
              <a:rPr lang="fr-FR" sz="1600" dirty="0"/>
              <a:t>Cette période a mis en évidence des difficultés face à une crise aiguë qui met à mal les organisations, bouleverse les modalités d’accompagnement et a pu exacerber des limites des politiques de l’autonomie qui préexistaient à la crise. Inversement, cette période a mis en lumière des facteurs de résilience des organisations, des établissements et des services, notamment en fonction des dispositifs de coordination et de partenariat déjà existants. Elle a également confirmé le fort potentiel d’innovation sociale, organisationnelle et territoriale du secteur.  </a:t>
            </a:r>
          </a:p>
          <a:p>
            <a:pPr marL="0" indent="0">
              <a:spcBef>
                <a:spcPts val="600"/>
              </a:spcBef>
              <a:spcAft>
                <a:spcPts val="1200"/>
              </a:spcAft>
              <a:buNone/>
            </a:pPr>
            <a:r>
              <a:rPr lang="fr-FR" sz="1600" dirty="0"/>
              <a:t>Ainsi, dans le contexte de la crise du Covid-19, </a:t>
            </a:r>
            <a:r>
              <a:rPr lang="fr-FR" sz="1600" b="1" dirty="0"/>
              <a:t>de nombreux acteurs ont initié et déployé des initiatives et des dispositifs apportant des solutions concrètes, </a:t>
            </a:r>
            <a:r>
              <a:rPr lang="fr-FR" sz="1600" dirty="0"/>
              <a:t>dans des domaines et dimensions diverses : mobilisation, formation et accueil de renforts permettant la continuité des activités essentielles, développement de nouveaux outils et services pour maintenir le lien social et lutter contre l’isolement, activation ou forme nouvelle de coopérations et de solidarités entre acteurs, etc…</a:t>
            </a:r>
          </a:p>
          <a:p>
            <a:pPr marL="0" indent="0">
              <a:spcBef>
                <a:spcPts val="600"/>
              </a:spcBef>
              <a:buNone/>
            </a:pPr>
            <a:r>
              <a:rPr lang="fr-FR" sz="1600" dirty="0"/>
              <a:t>Ces initiatives et dispositifs, conçus ou activés dans l’urgence, sont porteurs de transformations durables. </a:t>
            </a:r>
            <a:r>
              <a:rPr lang="fr-FR" sz="1600" b="1" dirty="0"/>
              <a:t>Il est essentiel d’en tirer les enseignements et/ou de les consolider</a:t>
            </a:r>
            <a:r>
              <a:rPr lang="fr-FR" sz="1600" dirty="0"/>
              <a:t> afin : </a:t>
            </a:r>
          </a:p>
          <a:p>
            <a:pPr lvl="1">
              <a:spcBef>
                <a:spcPts val="600"/>
              </a:spcBef>
            </a:pPr>
            <a:r>
              <a:rPr lang="fr-FR" sz="1600" b="1" dirty="0"/>
              <a:t>de renforcer la capacité de gestion de crise du secteur, en anticipation de potentielles nouvelles situations de crise (épidémique, climatique, environnementale, etc.) </a:t>
            </a:r>
            <a:r>
              <a:rPr lang="fr-FR" sz="1600" dirty="0"/>
              <a:t>;</a:t>
            </a:r>
          </a:p>
          <a:p>
            <a:pPr lvl="1">
              <a:spcBef>
                <a:spcPts val="600"/>
              </a:spcBef>
            </a:pPr>
            <a:r>
              <a:rPr lang="fr-FR" sz="1600" b="1" dirty="0"/>
              <a:t>d’améliorer l’accompagnement des personnes âgées ou handicapées au quotidien</a:t>
            </a:r>
            <a:endParaRPr lang="fr-FR" sz="1600" dirty="0"/>
          </a:p>
          <a:p>
            <a:pPr marL="0" indent="0">
              <a:spcBef>
                <a:spcPts val="600"/>
              </a:spcBef>
              <a:spcAft>
                <a:spcPts val="1200"/>
              </a:spcAft>
              <a:buNone/>
            </a:pPr>
            <a:endParaRPr lang="fr-FR" sz="1600" dirty="0"/>
          </a:p>
          <a:p>
            <a:pPr marL="0" indent="0">
              <a:spcBef>
                <a:spcPts val="600"/>
              </a:spcBef>
              <a:spcAft>
                <a:spcPts val="1200"/>
              </a:spcAft>
              <a:buNone/>
            </a:pPr>
            <a:r>
              <a:rPr lang="fr-FR" sz="1600" dirty="0"/>
              <a:t> </a:t>
            </a:r>
          </a:p>
        </p:txBody>
      </p:sp>
    </p:spTree>
    <p:extLst>
      <p:ext uri="{BB962C8B-B14F-4D97-AF65-F5344CB8AC3E}">
        <p14:creationId xmlns:p14="http://schemas.microsoft.com/office/powerpoint/2010/main" val="96248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FD8AB32-880B-47CC-B1CD-2270AE3AE3C1}"/>
              </a:ext>
            </a:extLst>
          </p:cNvPr>
          <p:cNvSpPr>
            <a:spLocks noGrp="1"/>
          </p:cNvSpPr>
          <p:nvPr>
            <p:ph type="body" sz="quarter" idx="10"/>
          </p:nvPr>
        </p:nvSpPr>
        <p:spPr/>
        <p:txBody>
          <a:bodyPr/>
          <a:lstStyle/>
          <a:p>
            <a:r>
              <a:rPr lang="fr-FR" dirty="0"/>
              <a:t>Critères d’évaluation des projets éligibles</a:t>
            </a:r>
          </a:p>
        </p:txBody>
      </p:sp>
      <p:sp>
        <p:nvSpPr>
          <p:cNvPr id="4" name="Espace réservé du contenu 3">
            <a:extLst>
              <a:ext uri="{FF2B5EF4-FFF2-40B4-BE49-F238E27FC236}">
                <a16:creationId xmlns:a16="http://schemas.microsoft.com/office/drawing/2014/main" id="{0B63206C-4099-4990-BB3C-C16F4BFD7A80}"/>
              </a:ext>
            </a:extLst>
          </p:cNvPr>
          <p:cNvSpPr>
            <a:spLocks noGrp="1"/>
          </p:cNvSpPr>
          <p:nvPr>
            <p:ph idx="1"/>
          </p:nvPr>
        </p:nvSpPr>
        <p:spPr>
          <a:xfrm>
            <a:off x="64648" y="978661"/>
            <a:ext cx="7200672" cy="5709889"/>
          </a:xfrm>
        </p:spPr>
        <p:txBody>
          <a:bodyPr>
            <a:normAutofit fontScale="92500" lnSpcReduction="20000"/>
          </a:bodyPr>
          <a:lstStyle/>
          <a:p>
            <a:r>
              <a:rPr lang="fr-FR" b="1" dirty="0"/>
              <a:t>La légitimité du porteur </a:t>
            </a:r>
            <a:r>
              <a:rPr lang="fr-FR" dirty="0"/>
              <a:t>et de ses partenaires éventuels démontré par : </a:t>
            </a:r>
          </a:p>
          <a:p>
            <a:pPr lvl="1"/>
            <a:r>
              <a:rPr lang="fr-FR" dirty="0"/>
              <a:t>Les connaissances, compétences, expérience de équipes sur le sujet, mais aussi sur la méthodologie envisagée. </a:t>
            </a:r>
          </a:p>
          <a:p>
            <a:pPr lvl="1"/>
            <a:endParaRPr lang="fr-FR" dirty="0"/>
          </a:p>
          <a:p>
            <a:r>
              <a:rPr lang="fr-FR" b="1" dirty="0"/>
              <a:t>L’intérêt et la pertinence du projet</a:t>
            </a:r>
            <a:r>
              <a:rPr lang="fr-FR" dirty="0"/>
              <a:t> au regard des 4 thématiques proposées, démontré par : </a:t>
            </a:r>
          </a:p>
          <a:p>
            <a:pPr lvl="1"/>
            <a:r>
              <a:rPr lang="fr-FR" dirty="0"/>
              <a:t>Une description claire des finalités </a:t>
            </a:r>
          </a:p>
          <a:p>
            <a:pPr lvl="1"/>
            <a:r>
              <a:rPr lang="fr-FR" dirty="0"/>
              <a:t>La capacité du projet à aider le secteur et les personnes accompagnées en situation de crise, que ce soit par l’apport de connaissances nouvelles ou la mise en place d’un dispositif répondant à des besoins bien identifiés et documentés</a:t>
            </a:r>
          </a:p>
          <a:p>
            <a:pPr lvl="1"/>
            <a:r>
              <a:rPr lang="fr-FR" dirty="0"/>
              <a:t>La capacité du dispositif expérimenté à être pérennisé, à faire l’objet d’un essaimage(transférabilité), et sa soutenabilité économique pour l’usager et le secteur</a:t>
            </a:r>
          </a:p>
          <a:p>
            <a:pPr lvl="1"/>
            <a:endParaRPr lang="fr-FR" dirty="0"/>
          </a:p>
          <a:p>
            <a:r>
              <a:rPr lang="fr-FR" b="1" dirty="0"/>
              <a:t>La faisabilité du projet </a:t>
            </a:r>
            <a:r>
              <a:rPr lang="fr-FR" dirty="0"/>
              <a:t>justifié par  : </a:t>
            </a:r>
          </a:p>
          <a:p>
            <a:pPr lvl="1"/>
            <a:r>
              <a:rPr lang="fr-FR" dirty="0"/>
              <a:t>L’accès aux terrains d’études / d’expérimentation </a:t>
            </a:r>
          </a:p>
          <a:p>
            <a:pPr lvl="1"/>
            <a:r>
              <a:rPr lang="fr-FR" dirty="0"/>
              <a:t>L’engagement effectif des partenaires dans la démarches, notamment pour les projets de coopération/mise en réseau </a:t>
            </a:r>
          </a:p>
          <a:p>
            <a:pPr lvl="1"/>
            <a:r>
              <a:rPr lang="fr-FR" dirty="0"/>
              <a:t>La compatibilité avec la réglementation en vigueur dans le secteur </a:t>
            </a:r>
          </a:p>
          <a:p>
            <a:pPr lvl="1"/>
            <a:endParaRPr lang="fr-FR" dirty="0"/>
          </a:p>
          <a:p>
            <a:r>
              <a:rPr lang="fr-FR" b="1" dirty="0"/>
              <a:t>La rigueur de la méthodologie </a:t>
            </a:r>
            <a:r>
              <a:rPr lang="fr-FR" dirty="0"/>
              <a:t>justifiée par : </a:t>
            </a:r>
          </a:p>
          <a:p>
            <a:pPr lvl="1"/>
            <a:r>
              <a:rPr lang="fr-FR" dirty="0"/>
              <a:t>La clarté de la démarche projet et la pertinence des différentes étapes</a:t>
            </a:r>
          </a:p>
          <a:p>
            <a:pPr lvl="1"/>
            <a:r>
              <a:rPr lang="fr-FR" dirty="0"/>
              <a:t>L’adéquation des moyens engagés aux objectifs </a:t>
            </a:r>
          </a:p>
          <a:p>
            <a:pPr lvl="1"/>
            <a:r>
              <a:rPr lang="fr-FR" dirty="0"/>
              <a:t>Les démarches participatives et de co-construction centrées sur les usagers, telles les démarches de design sont encouragées. </a:t>
            </a:r>
          </a:p>
          <a:p>
            <a:pPr lvl="1"/>
            <a:r>
              <a:rPr lang="fr-FR" dirty="0"/>
              <a:t>Pour les projets d’études : la qualité des démarches de recueil et de traitement des données</a:t>
            </a:r>
          </a:p>
          <a:p>
            <a:pPr lvl="1"/>
            <a:endParaRPr lang="fr-FR" dirty="0"/>
          </a:p>
          <a:p>
            <a:r>
              <a:rPr lang="fr-FR" b="1" dirty="0"/>
              <a:t>La pertinence de la démarche évaluative </a:t>
            </a:r>
            <a:r>
              <a:rPr lang="fr-FR" dirty="0"/>
              <a:t>démontrée par  : </a:t>
            </a:r>
          </a:p>
          <a:p>
            <a:pPr lvl="1"/>
            <a:r>
              <a:rPr lang="fr-FR" dirty="0"/>
              <a:t>La clarté de la question évaluatives / des objectifs de l’évaluation </a:t>
            </a:r>
          </a:p>
          <a:p>
            <a:pPr lvl="1"/>
            <a:r>
              <a:rPr lang="fr-FR" dirty="0"/>
              <a:t>La justification des indicateurs envisagés pour l’évaluation</a:t>
            </a:r>
          </a:p>
        </p:txBody>
      </p:sp>
      <p:grpSp>
        <p:nvGrpSpPr>
          <p:cNvPr id="5" name="Groupe 4">
            <a:extLst>
              <a:ext uri="{FF2B5EF4-FFF2-40B4-BE49-F238E27FC236}">
                <a16:creationId xmlns:a16="http://schemas.microsoft.com/office/drawing/2014/main" id="{E483AC62-E5BE-4AEA-B0A1-E4B41F6677F7}"/>
              </a:ext>
              <a:ext uri="{C183D7F6-B498-43B3-948B-1728B52AA6E4}">
                <adec:decorative xmlns:adec="http://schemas.microsoft.com/office/drawing/2017/decorative" val="1"/>
              </a:ext>
            </a:extLst>
          </p:cNvPr>
          <p:cNvGrpSpPr/>
          <p:nvPr>
            <p:custDataLst>
              <p:tags r:id="rId1"/>
            </p:custDataLst>
          </p:nvPr>
        </p:nvGrpSpPr>
        <p:grpSpPr>
          <a:xfrm>
            <a:off x="7283331" y="2279441"/>
            <a:ext cx="1730477" cy="2500827"/>
            <a:chOff x="6741459" y="2034988"/>
            <a:chExt cx="2232212" cy="3048000"/>
          </a:xfrm>
        </p:grpSpPr>
        <p:sp>
          <p:nvSpPr>
            <p:cNvPr id="6" name="Rectangle 5">
              <a:extLst>
                <a:ext uri="{FF2B5EF4-FFF2-40B4-BE49-F238E27FC236}">
                  <a16:creationId xmlns:a16="http://schemas.microsoft.com/office/drawing/2014/main" id="{C4A0AAE7-798F-45BF-AD03-47C4C7DA0221}"/>
                </a:ext>
              </a:extLst>
            </p:cNvPr>
            <p:cNvSpPr/>
            <p:nvPr/>
          </p:nvSpPr>
          <p:spPr>
            <a:xfrm>
              <a:off x="6741459" y="2034988"/>
              <a:ext cx="2232212" cy="3048000"/>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E07C13-B598-4128-B0D3-11D8E669D8DD}"/>
                </a:ext>
              </a:extLst>
            </p:cNvPr>
            <p:cNvSpPr txBox="1"/>
            <p:nvPr/>
          </p:nvSpPr>
          <p:spPr>
            <a:xfrm>
              <a:off x="6849035" y="2223247"/>
              <a:ext cx="1990165" cy="461665"/>
            </a:xfrm>
            <a:prstGeom prst="rect">
              <a:avLst/>
            </a:prstGeom>
            <a:noFill/>
            <a:ln w="19050">
              <a:solidFill>
                <a:srgbClr val="5AAB45"/>
              </a:solidFill>
            </a:ln>
          </p:spPr>
          <p:txBody>
            <a:bodyPr wrap="square" rtlCol="0">
              <a:spAutoFit/>
            </a:bodyPr>
            <a:lstStyle/>
            <a:p>
              <a:pPr algn="ctr"/>
              <a:r>
                <a:rPr lang="fr-FR" sz="1200" b="1" dirty="0">
                  <a:solidFill>
                    <a:srgbClr val="6CB643"/>
                  </a:solidFill>
                </a:rPr>
                <a:t>Grille d’évaluation</a:t>
              </a:r>
            </a:p>
            <a:p>
              <a:pPr algn="ctr"/>
              <a:r>
                <a:rPr lang="fr-FR" sz="1200" b="1" dirty="0">
                  <a:solidFill>
                    <a:srgbClr val="6CB643"/>
                  </a:solidFill>
                </a:rPr>
                <a:t>Projet XX</a:t>
              </a:r>
            </a:p>
          </p:txBody>
        </p:sp>
        <p:sp>
          <p:nvSpPr>
            <p:cNvPr id="8" name="ZoneTexte 7">
              <a:extLst>
                <a:ext uri="{FF2B5EF4-FFF2-40B4-BE49-F238E27FC236}">
                  <a16:creationId xmlns:a16="http://schemas.microsoft.com/office/drawing/2014/main" id="{34001232-583E-4AB0-A30C-07B3A4ADC4F6}"/>
                </a:ext>
              </a:extLst>
            </p:cNvPr>
            <p:cNvSpPr txBox="1"/>
            <p:nvPr/>
          </p:nvSpPr>
          <p:spPr>
            <a:xfrm>
              <a:off x="6741459" y="2922494"/>
              <a:ext cx="1353671" cy="276999"/>
            </a:xfrm>
            <a:prstGeom prst="rect">
              <a:avLst/>
            </a:prstGeom>
            <a:noFill/>
          </p:spPr>
          <p:txBody>
            <a:bodyPr wrap="square" rtlCol="0">
              <a:spAutoFit/>
            </a:bodyPr>
            <a:lstStyle/>
            <a:p>
              <a:r>
                <a:rPr lang="fr-FR" sz="1200" b="1" dirty="0">
                  <a:solidFill>
                    <a:srgbClr val="6CB643"/>
                  </a:solidFill>
                </a:rPr>
                <a:t>Eligibilité</a:t>
              </a:r>
            </a:p>
          </p:txBody>
        </p:sp>
        <p:sp>
          <p:nvSpPr>
            <p:cNvPr id="9" name="ZoneTexte 8">
              <a:extLst>
                <a:ext uri="{FF2B5EF4-FFF2-40B4-BE49-F238E27FC236}">
                  <a16:creationId xmlns:a16="http://schemas.microsoft.com/office/drawing/2014/main" id="{6A8699A8-9814-4DD8-BAB2-8ECAE8FE2D4D}"/>
                </a:ext>
              </a:extLst>
            </p:cNvPr>
            <p:cNvSpPr txBox="1"/>
            <p:nvPr/>
          </p:nvSpPr>
          <p:spPr>
            <a:xfrm>
              <a:off x="6741459" y="3333057"/>
              <a:ext cx="1353671" cy="337606"/>
            </a:xfrm>
            <a:prstGeom prst="rect">
              <a:avLst/>
            </a:prstGeom>
            <a:noFill/>
          </p:spPr>
          <p:txBody>
            <a:bodyPr wrap="square" rtlCol="0">
              <a:spAutoFit/>
            </a:bodyPr>
            <a:lstStyle/>
            <a:p>
              <a:r>
                <a:rPr lang="fr-FR" sz="1200" b="1" dirty="0">
                  <a:solidFill>
                    <a:srgbClr val="6CB643"/>
                  </a:solidFill>
                </a:rPr>
                <a:t>Intérêt</a:t>
              </a:r>
            </a:p>
          </p:txBody>
        </p:sp>
        <p:sp>
          <p:nvSpPr>
            <p:cNvPr id="10" name="Rectangle 9">
              <a:extLst>
                <a:ext uri="{FF2B5EF4-FFF2-40B4-BE49-F238E27FC236}">
                  <a16:creationId xmlns:a16="http://schemas.microsoft.com/office/drawing/2014/main" id="{9B1619FC-4A04-497E-B292-50AC75D245ED}"/>
                </a:ext>
              </a:extLst>
            </p:cNvPr>
            <p:cNvSpPr/>
            <p:nvPr/>
          </p:nvSpPr>
          <p:spPr>
            <a:xfrm>
              <a:off x="8532813" y="299174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11F7337-D0DC-4783-93DE-C0FA9CD7A61D}"/>
                </a:ext>
              </a:extLst>
            </p:cNvPr>
            <p:cNvSpPr txBox="1"/>
            <p:nvPr/>
          </p:nvSpPr>
          <p:spPr>
            <a:xfrm>
              <a:off x="6741459" y="4095964"/>
              <a:ext cx="1353671" cy="337606"/>
            </a:xfrm>
            <a:prstGeom prst="rect">
              <a:avLst/>
            </a:prstGeom>
            <a:noFill/>
          </p:spPr>
          <p:txBody>
            <a:bodyPr wrap="square" rtlCol="0">
              <a:spAutoFit/>
            </a:bodyPr>
            <a:lstStyle/>
            <a:p>
              <a:r>
                <a:rPr lang="fr-FR" sz="1200" b="1" dirty="0">
                  <a:solidFill>
                    <a:srgbClr val="6CB643"/>
                  </a:solidFill>
                </a:rPr>
                <a:t>Rigueur</a:t>
              </a:r>
            </a:p>
          </p:txBody>
        </p:sp>
        <p:sp>
          <p:nvSpPr>
            <p:cNvPr id="12" name="ZoneTexte 11">
              <a:extLst>
                <a:ext uri="{FF2B5EF4-FFF2-40B4-BE49-F238E27FC236}">
                  <a16:creationId xmlns:a16="http://schemas.microsoft.com/office/drawing/2014/main" id="{E03C5EFC-D23A-4AA3-94BC-459C5B0C08FA}"/>
                </a:ext>
              </a:extLst>
            </p:cNvPr>
            <p:cNvSpPr txBox="1"/>
            <p:nvPr/>
          </p:nvSpPr>
          <p:spPr>
            <a:xfrm>
              <a:off x="6741459" y="3737377"/>
              <a:ext cx="1353671" cy="337606"/>
            </a:xfrm>
            <a:prstGeom prst="rect">
              <a:avLst/>
            </a:prstGeom>
            <a:noFill/>
          </p:spPr>
          <p:txBody>
            <a:bodyPr wrap="square" rtlCol="0">
              <a:spAutoFit/>
            </a:bodyPr>
            <a:lstStyle/>
            <a:p>
              <a:r>
                <a:rPr lang="fr-FR" sz="1200" b="1" dirty="0">
                  <a:solidFill>
                    <a:srgbClr val="6CB643"/>
                  </a:solidFill>
                </a:rPr>
                <a:t>faisabilité</a:t>
              </a:r>
            </a:p>
          </p:txBody>
        </p:sp>
        <p:sp>
          <p:nvSpPr>
            <p:cNvPr id="13" name="Rectangle 12">
              <a:extLst>
                <a:ext uri="{FF2B5EF4-FFF2-40B4-BE49-F238E27FC236}">
                  <a16:creationId xmlns:a16="http://schemas.microsoft.com/office/drawing/2014/main" id="{E29833E3-379C-4800-B7DE-D3C8E132686F}"/>
                </a:ext>
              </a:extLst>
            </p:cNvPr>
            <p:cNvSpPr/>
            <p:nvPr/>
          </p:nvSpPr>
          <p:spPr>
            <a:xfrm>
              <a:off x="8532813" y="3384388"/>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1B36F71-2CD1-4677-823E-11CF66E3C20B}"/>
                </a:ext>
              </a:extLst>
            </p:cNvPr>
            <p:cNvSpPr txBox="1"/>
            <p:nvPr/>
          </p:nvSpPr>
          <p:spPr>
            <a:xfrm>
              <a:off x="6741459" y="4470666"/>
              <a:ext cx="1353671" cy="562676"/>
            </a:xfrm>
            <a:prstGeom prst="rect">
              <a:avLst/>
            </a:prstGeom>
            <a:noFill/>
          </p:spPr>
          <p:txBody>
            <a:bodyPr wrap="square" rtlCol="0">
              <a:spAutoFit/>
            </a:bodyPr>
            <a:lstStyle/>
            <a:p>
              <a:r>
                <a:rPr lang="fr-FR" sz="1200" b="1" dirty="0">
                  <a:solidFill>
                    <a:srgbClr val="6CB643"/>
                  </a:solidFill>
                </a:rPr>
                <a:t>Démarche évaluative</a:t>
              </a:r>
            </a:p>
          </p:txBody>
        </p:sp>
        <p:sp>
          <p:nvSpPr>
            <p:cNvPr id="15" name="Rectangle 14">
              <a:extLst>
                <a:ext uri="{FF2B5EF4-FFF2-40B4-BE49-F238E27FC236}">
                  <a16:creationId xmlns:a16="http://schemas.microsoft.com/office/drawing/2014/main" id="{2195ABAA-12E4-4E4E-99E6-224C1AA52095}"/>
                </a:ext>
              </a:extLst>
            </p:cNvPr>
            <p:cNvSpPr/>
            <p:nvPr/>
          </p:nvSpPr>
          <p:spPr>
            <a:xfrm>
              <a:off x="8532813" y="416521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7A40F99-C389-43BC-9ADE-28578D82FAF6}"/>
                </a:ext>
              </a:extLst>
            </p:cNvPr>
            <p:cNvSpPr/>
            <p:nvPr/>
          </p:nvSpPr>
          <p:spPr>
            <a:xfrm>
              <a:off x="8532813" y="380662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4D693663-7B52-4812-AE50-DFF84F4F0F42}"/>
                </a:ext>
              </a:extLst>
            </p:cNvPr>
            <p:cNvSpPr/>
            <p:nvPr/>
          </p:nvSpPr>
          <p:spPr>
            <a:xfrm>
              <a:off x="8532813" y="453991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1555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20882" y="2768889"/>
            <a:ext cx="5923118" cy="1424650"/>
          </a:xfrm>
        </p:spPr>
        <p:txBody>
          <a:bodyPr/>
          <a:lstStyle/>
          <a:p>
            <a:r>
              <a:rPr lang="fr-FR" sz="3200" dirty="0"/>
              <a:t>Pour déposer un projet</a:t>
            </a:r>
          </a:p>
        </p:txBody>
      </p:sp>
    </p:spTree>
    <p:extLst>
      <p:ext uri="{BB962C8B-B14F-4D97-AF65-F5344CB8AC3E}">
        <p14:creationId xmlns:p14="http://schemas.microsoft.com/office/powerpoint/2010/main" val="375141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Déposer son dossier</a:t>
            </a:r>
          </a:p>
        </p:txBody>
      </p:sp>
      <p:sp>
        <p:nvSpPr>
          <p:cNvPr id="4" name="Espace réservé du contenu 3"/>
          <p:cNvSpPr>
            <a:spLocks noGrp="1"/>
          </p:cNvSpPr>
          <p:nvPr>
            <p:ph idx="1"/>
            <p:custDataLst>
              <p:tags r:id="rId2"/>
            </p:custDataLst>
          </p:nvPr>
        </p:nvSpPr>
        <p:spPr>
          <a:xfrm>
            <a:off x="374454" y="985537"/>
            <a:ext cx="8586666" cy="5518450"/>
          </a:xfrm>
        </p:spPr>
        <p:txBody>
          <a:bodyPr>
            <a:normAutofit/>
          </a:bodyPr>
          <a:lstStyle/>
          <a:p>
            <a:pPr marL="0" indent="0">
              <a:buNone/>
            </a:pPr>
            <a:endParaRPr lang="fr-FR" dirty="0"/>
          </a:p>
          <a:p>
            <a:pPr>
              <a:buFont typeface="Wingdings" panose="05000000000000000000" pitchFamily="2" charset="2"/>
              <a:buChar char="ü"/>
            </a:pPr>
            <a:r>
              <a:rPr lang="fr-FR" b="1" dirty="0"/>
              <a:t>Étape 1 : dépôt en ligne :</a:t>
            </a:r>
            <a:r>
              <a:rPr lang="fr-FR" dirty="0"/>
              <a:t> </a:t>
            </a:r>
            <a:r>
              <a:rPr lang="fr-FR" b="1" u="sng" dirty="0">
                <a:hlinkClick r:id="rId4"/>
              </a:rPr>
              <a:t>https://galis-subventions.cnsa.fr</a:t>
            </a:r>
            <a:r>
              <a:rPr lang="fr-FR" b="1" dirty="0">
                <a:hlinkClick r:id="rId4"/>
              </a:rPr>
              <a:t>/</a:t>
            </a:r>
            <a:r>
              <a:rPr lang="fr-FR" b="1" dirty="0"/>
              <a:t>  </a:t>
            </a:r>
          </a:p>
          <a:p>
            <a:pPr lvl="1">
              <a:buFont typeface="Arial" panose="020B0604020202020204" pitchFamily="34" charset="0"/>
              <a:buChar char="•"/>
            </a:pPr>
            <a:r>
              <a:rPr lang="fr-FR" dirty="0"/>
              <a:t>Préalable : </a:t>
            </a:r>
            <a:r>
              <a:rPr lang="fr-FR" dirty="0">
                <a:hlinkClick r:id="rId5"/>
              </a:rPr>
              <a:t>Créez votre compte utilisateur sur la plateforme GALIS</a:t>
            </a:r>
            <a:endParaRPr lang="fr-FR" dirty="0"/>
          </a:p>
          <a:p>
            <a:pPr lvl="1">
              <a:buFont typeface="Arial" panose="020B0604020202020204" pitchFamily="34" charset="0"/>
              <a:buChar char="•"/>
            </a:pPr>
            <a:r>
              <a:rPr lang="fr-FR" dirty="0"/>
              <a:t>Déposez votre candidature </a:t>
            </a:r>
            <a:r>
              <a:rPr lang="fr-FR" b="1" u="sng" dirty="0">
                <a:hlinkClick r:id="rId6"/>
              </a:rPr>
              <a:t>en sélectionnant le téléservice : appel à projets Enseignements de la crise</a:t>
            </a:r>
            <a:endParaRPr lang="fr-FR" b="1" u="sng" dirty="0"/>
          </a:p>
          <a:p>
            <a:pPr lvl="1">
              <a:buFont typeface="Arial" panose="020B0604020202020204" pitchFamily="34" charset="0"/>
              <a:buChar char="•"/>
            </a:pPr>
            <a:r>
              <a:rPr lang="fr-FR" dirty="0"/>
              <a:t>Une </a:t>
            </a:r>
            <a:r>
              <a:rPr lang="fr-FR" dirty="0">
                <a:hlinkClick r:id="rId7"/>
              </a:rPr>
              <a:t>notice d’utilisation de la plateforme </a:t>
            </a:r>
            <a:r>
              <a:rPr lang="fr-FR" dirty="0"/>
              <a:t>est disponible sur le site internet de la CNSA</a:t>
            </a:r>
          </a:p>
          <a:p>
            <a:pPr>
              <a:spcBef>
                <a:spcPts val="1200"/>
              </a:spcBef>
              <a:buFont typeface="Wingdings" panose="05000000000000000000" pitchFamily="2" charset="2"/>
              <a:buChar char="ü"/>
            </a:pPr>
            <a:r>
              <a:rPr lang="fr-FR" b="1" dirty="0"/>
              <a:t>Étape 2 : Envoi par courrier avec accusé réception </a:t>
            </a:r>
            <a:r>
              <a:rPr lang="fr-FR" dirty="0"/>
              <a:t>des pièces demandées à l’adresse suivante : </a:t>
            </a:r>
          </a:p>
          <a:p>
            <a:pPr>
              <a:buFont typeface="Wingdings" panose="05000000000000000000" pitchFamily="2" charset="2"/>
              <a:buChar char="ü"/>
            </a:pPr>
            <a:endParaRPr lang="fr-FR" dirty="0"/>
          </a:p>
          <a:p>
            <a:pPr marL="0" indent="0">
              <a:buNone/>
            </a:pPr>
            <a:r>
              <a:rPr lang="fr-FR" b="1" dirty="0"/>
              <a:t> 								CNSA</a:t>
            </a:r>
            <a:endParaRPr lang="fr-FR" dirty="0"/>
          </a:p>
          <a:p>
            <a:pPr marL="0" indent="0" algn="ctr">
              <a:buNone/>
            </a:pPr>
            <a:r>
              <a:rPr lang="fr-FR" b="1" dirty="0"/>
              <a:t>Direction scientifique – AAP Gestion de crise</a:t>
            </a:r>
            <a:endParaRPr lang="fr-FR" dirty="0"/>
          </a:p>
          <a:p>
            <a:pPr marL="0" indent="0" algn="ctr">
              <a:buNone/>
            </a:pPr>
            <a:r>
              <a:rPr lang="fr-FR" b="1" dirty="0"/>
              <a:t>66, avenue du Maine</a:t>
            </a:r>
            <a:endParaRPr lang="fr-FR" dirty="0"/>
          </a:p>
          <a:p>
            <a:pPr marL="0" indent="0" algn="ctr">
              <a:buNone/>
            </a:pPr>
            <a:r>
              <a:rPr lang="fr-FR" b="1" dirty="0"/>
              <a:t>75682 Paris cedex 14</a:t>
            </a:r>
            <a:endParaRPr lang="fr-FR" dirty="0"/>
          </a:p>
          <a:p>
            <a:pPr>
              <a:spcBef>
                <a:spcPts val="1200"/>
              </a:spcBef>
              <a:buFont typeface="Wingdings" panose="05000000000000000000" pitchFamily="2" charset="2"/>
              <a:buChar char="ü"/>
            </a:pPr>
            <a:r>
              <a:rPr lang="fr-FR" b="1" dirty="0"/>
              <a:t>Les dates : </a:t>
            </a:r>
          </a:p>
          <a:p>
            <a:pPr lvl="1">
              <a:buFont typeface="Arial" panose="020B0604020202020204" pitchFamily="34" charset="0"/>
              <a:buChar char="•"/>
            </a:pPr>
            <a:r>
              <a:rPr lang="fr-FR" dirty="0"/>
              <a:t>Lancement de l’appel à projets : </a:t>
            </a:r>
            <a:r>
              <a:rPr lang="fr-FR" b="1" dirty="0"/>
              <a:t>5 mai 2020 </a:t>
            </a:r>
          </a:p>
          <a:p>
            <a:pPr lvl="1">
              <a:buFont typeface="Arial" panose="020B0604020202020204" pitchFamily="34" charset="0"/>
              <a:buChar char="•"/>
            </a:pPr>
            <a:r>
              <a:rPr lang="fr-FR" b="1" dirty="0"/>
              <a:t>Deux sessions sont ensuite prévues pour le dépôt des dossiers : </a:t>
            </a:r>
          </a:p>
          <a:p>
            <a:pPr lvl="2">
              <a:buFont typeface="Arial" panose="020B0604020202020204" pitchFamily="34" charset="0"/>
              <a:buChar char="•"/>
            </a:pPr>
            <a:r>
              <a:rPr lang="fr-FR" b="1" dirty="0"/>
              <a:t>Session 1 : </a:t>
            </a:r>
            <a:r>
              <a:rPr lang="fr-FR" dirty="0"/>
              <a:t>dépôt des </a:t>
            </a:r>
            <a:r>
              <a:rPr lang="fr-FR" b="1" dirty="0"/>
              <a:t>projets entre le 6 mai et  le 14 juin 2020 minuit. </a:t>
            </a:r>
          </a:p>
          <a:p>
            <a:pPr lvl="2">
              <a:buFont typeface="Arial" panose="020B0604020202020204" pitchFamily="34" charset="0"/>
              <a:buChar char="•"/>
            </a:pPr>
            <a:r>
              <a:rPr lang="fr-FR" b="1" dirty="0"/>
              <a:t>Session 2 : </a:t>
            </a:r>
            <a:r>
              <a:rPr lang="fr-FR" dirty="0"/>
              <a:t>dépôt des projets </a:t>
            </a:r>
            <a:r>
              <a:rPr lang="fr-FR" b="1" dirty="0"/>
              <a:t>entre le 1</a:t>
            </a:r>
            <a:r>
              <a:rPr lang="fr-FR" b="1" baseline="30000" dirty="0"/>
              <a:t>er</a:t>
            </a:r>
            <a:r>
              <a:rPr lang="fr-FR" b="1" dirty="0"/>
              <a:t> juillet et le 20 septembre 2020 minuit </a:t>
            </a:r>
          </a:p>
          <a:p>
            <a:pPr lvl="1">
              <a:buFont typeface="Arial" panose="020B0604020202020204" pitchFamily="34" charset="0"/>
              <a:buChar char="•"/>
            </a:pPr>
            <a:r>
              <a:rPr lang="fr-FR" b="1" dirty="0"/>
              <a:t>Réponse aux porteurs: </a:t>
            </a:r>
          </a:p>
          <a:p>
            <a:pPr lvl="2">
              <a:buFont typeface="Arial" panose="020B0604020202020204" pitchFamily="34" charset="0"/>
              <a:buChar char="•"/>
            </a:pPr>
            <a:r>
              <a:rPr lang="fr-FR" b="1" dirty="0"/>
              <a:t>Session 1 : au plus tard fin septembre</a:t>
            </a:r>
          </a:p>
          <a:p>
            <a:pPr lvl="2">
              <a:buFont typeface="Arial" panose="020B0604020202020204" pitchFamily="34" charset="0"/>
              <a:buChar char="•"/>
            </a:pPr>
            <a:r>
              <a:rPr lang="fr-FR" b="1" dirty="0"/>
              <a:t>Session 2 : au plus tard mi-décembre</a:t>
            </a:r>
            <a:endParaRPr lang="fr-FR" dirty="0"/>
          </a:p>
          <a:p>
            <a:pPr>
              <a:buFont typeface="Wingdings" panose="05000000000000000000" pitchFamily="2" charset="2"/>
              <a:buChar char="ü"/>
            </a:pPr>
            <a:endParaRPr lang="fr-FR" dirty="0"/>
          </a:p>
          <a:p>
            <a:pPr lvl="1">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415635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pièces constitutives du dossier</a:t>
            </a:r>
          </a:p>
        </p:txBody>
      </p:sp>
      <p:graphicFrame>
        <p:nvGraphicFramePr>
          <p:cNvPr id="4" name="Espace réservé du tableau 4">
            <a:extLst>
              <a:ext uri="{FF2B5EF4-FFF2-40B4-BE49-F238E27FC236}">
                <a16:creationId xmlns:a16="http://schemas.microsoft.com/office/drawing/2014/main" id="{54A37B1C-73F4-4FA4-AA74-7E6ED3C8C5C9}"/>
              </a:ext>
            </a:extLst>
          </p:cNvPr>
          <p:cNvGraphicFramePr>
            <a:graphicFrameLocks/>
          </p:cNvGraphicFramePr>
          <p:nvPr>
            <p:custDataLst>
              <p:tags r:id="rId2"/>
            </p:custDataLst>
            <p:extLst>
              <p:ext uri="{D42A27DB-BD31-4B8C-83A1-F6EECF244321}">
                <p14:modId xmlns:p14="http://schemas.microsoft.com/office/powerpoint/2010/main" val="1003798453"/>
              </p:ext>
            </p:extLst>
          </p:nvPr>
        </p:nvGraphicFramePr>
        <p:xfrm>
          <a:off x="116542" y="949124"/>
          <a:ext cx="8955740" cy="5848573"/>
        </p:xfrm>
        <a:graphic>
          <a:graphicData uri="http://schemas.openxmlformats.org/drawingml/2006/table">
            <a:tbl>
              <a:tblPr firstRow="1" bandRow="1"/>
              <a:tblGrid>
                <a:gridCol w="1563645">
                  <a:extLst>
                    <a:ext uri="{9D8B030D-6E8A-4147-A177-3AD203B41FA5}">
                      <a16:colId xmlns:a16="http://schemas.microsoft.com/office/drawing/2014/main" val="3772997583"/>
                    </a:ext>
                  </a:extLst>
                </a:gridCol>
                <a:gridCol w="4380161">
                  <a:extLst>
                    <a:ext uri="{9D8B030D-6E8A-4147-A177-3AD203B41FA5}">
                      <a16:colId xmlns:a16="http://schemas.microsoft.com/office/drawing/2014/main" val="2793952184"/>
                    </a:ext>
                  </a:extLst>
                </a:gridCol>
                <a:gridCol w="1407252">
                  <a:extLst>
                    <a:ext uri="{9D8B030D-6E8A-4147-A177-3AD203B41FA5}">
                      <a16:colId xmlns:a16="http://schemas.microsoft.com/office/drawing/2014/main" val="1316709964"/>
                    </a:ext>
                  </a:extLst>
                </a:gridCol>
                <a:gridCol w="1604682">
                  <a:extLst>
                    <a:ext uri="{9D8B030D-6E8A-4147-A177-3AD203B41FA5}">
                      <a16:colId xmlns:a16="http://schemas.microsoft.com/office/drawing/2014/main" val="3400286420"/>
                    </a:ext>
                  </a:extLst>
                </a:gridCol>
              </a:tblGrid>
              <a:tr h="382153">
                <a:tc>
                  <a:txBody>
                    <a:bodyPr/>
                    <a:lstStyle/>
                    <a:p>
                      <a:pPr algn="ctr">
                        <a:lnSpc>
                          <a:spcPts val="1250"/>
                        </a:lnSpc>
                        <a:spcAft>
                          <a:spcPts val="0"/>
                        </a:spcAft>
                      </a:pPr>
                      <a:r>
                        <a:rPr lang="fr-FR" sz="1200" b="1" kern="1800" noProof="0" dirty="0">
                          <a:effectLst/>
                        </a:rPr>
                        <a:t>Pièces</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Contenu</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 Dépôt en ligne</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Envoi par courrier en</a:t>
                      </a:r>
                      <a:r>
                        <a:rPr lang="fr-FR" sz="1200" b="1" kern="1800" baseline="0" noProof="0" dirty="0">
                          <a:effectLst/>
                        </a:rPr>
                        <a:t> recommandé avec accusé réception</a:t>
                      </a:r>
                      <a:endParaRPr lang="fr-FR" sz="1000" b="1" noProof="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989028429"/>
                  </a:ext>
                </a:extLst>
              </a:tr>
              <a:tr h="1092736">
                <a:tc>
                  <a:txBody>
                    <a:bodyPr/>
                    <a:lstStyle/>
                    <a:p>
                      <a:pPr algn="l">
                        <a:lnSpc>
                          <a:spcPts val="1250"/>
                        </a:lnSpc>
                        <a:spcAft>
                          <a:spcPts val="0"/>
                        </a:spcAft>
                      </a:pPr>
                      <a:r>
                        <a:rPr lang="fr-FR" sz="1000" b="1" kern="1800" dirty="0">
                          <a:effectLst/>
                        </a:rPr>
                        <a:t>Formulaire de demande de financement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baseline="0" dirty="0">
                          <a:effectLst/>
                        </a:rPr>
                        <a:t>Édité lors de la procédure en ligne</a:t>
                      </a:r>
                      <a:endParaRPr lang="fr-FR" sz="1000" kern="1800" baseline="0" dirty="0">
                        <a:solidFill>
                          <a:srgbClr val="FF0000"/>
                        </a:solidFill>
                        <a:effectLst/>
                        <a:latin typeface="Arial"/>
                        <a:ea typeface="Times New Roman"/>
                        <a:cs typeface="Arial"/>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Saisie directe sur le site</a:t>
                      </a:r>
                      <a:endParaRPr lang="fr-FR" sz="1000" dirty="0">
                        <a:effectLst/>
                      </a:endParaRPr>
                    </a:p>
                    <a:p>
                      <a:pPr algn="l">
                        <a:lnSpc>
                          <a:spcPts val="1250"/>
                        </a:lnSpc>
                        <a:spcAft>
                          <a:spcPts val="0"/>
                        </a:spcAft>
                      </a:pPr>
                      <a:r>
                        <a:rPr lang="fr-FR" sz="1000" kern="1800" dirty="0">
                          <a:effectLst/>
                        </a:rPr>
                        <a:t>Un document récapitulatif de la demande est généré</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Édition du document récapitulatif </a:t>
                      </a:r>
                    </a:p>
                    <a:p>
                      <a:pPr algn="l">
                        <a:lnSpc>
                          <a:spcPts val="1250"/>
                        </a:lnSpc>
                        <a:spcAft>
                          <a:spcPts val="0"/>
                        </a:spcAft>
                      </a:pPr>
                      <a:r>
                        <a:rPr lang="fr-FR" sz="1000" kern="1800" dirty="0">
                          <a:effectLst/>
                        </a:rPr>
                        <a:t>Envoi en 3 exemplaires datés et signés</a:t>
                      </a:r>
                      <a:endParaRPr lang="fr-FR" sz="1000" b="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3931616995"/>
                  </a:ext>
                </a:extLst>
              </a:tr>
              <a:tr h="368579">
                <a:tc>
                  <a:txBody>
                    <a:bodyPr/>
                    <a:lstStyle/>
                    <a:p>
                      <a:pPr algn="l">
                        <a:lnSpc>
                          <a:spcPts val="1250"/>
                        </a:lnSpc>
                        <a:spcAft>
                          <a:spcPts val="0"/>
                        </a:spcAft>
                      </a:pPr>
                      <a:r>
                        <a:rPr lang="fr-FR" sz="1000" b="1" dirty="0">
                          <a:effectLst/>
                        </a:rPr>
                        <a:t>Projet</a:t>
                      </a:r>
                      <a:r>
                        <a:rPr lang="fr-FR" sz="1000" b="1" baseline="0" dirty="0">
                          <a:effectLst/>
                        </a:rPr>
                        <a:t> détaillé et résumé du projet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Voir diapo</a:t>
                      </a:r>
                      <a:r>
                        <a:rPr lang="fr-FR" sz="1000" kern="1800" baseline="0" dirty="0">
                          <a:effectLst/>
                        </a:rPr>
                        <a:t> suivante et </a:t>
                      </a:r>
                      <a:r>
                        <a:rPr lang="fr-FR" sz="1000" kern="1800" baseline="0">
                          <a:effectLst/>
                        </a:rPr>
                        <a:t>Trame type en ligne</a:t>
                      </a:r>
                      <a:endParaRPr lang="fr-FR" sz="1000" b="1"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p>
                    <a:p>
                      <a:pPr algn="l">
                        <a:lnSpc>
                          <a:spcPts val="1250"/>
                        </a:lnSpc>
                        <a:spcAft>
                          <a:spcPts val="0"/>
                        </a:spcAft>
                      </a:pPr>
                      <a:r>
                        <a:rPr lang="fr-FR" sz="1000" kern="1800" dirty="0">
                          <a:effectLst/>
                        </a:rPr>
                        <a:t>Format PDF à charger</a:t>
                      </a:r>
                      <a:r>
                        <a:rPr lang="fr-FR" sz="1000" kern="1800" baseline="0" dirty="0">
                          <a:effectLst/>
                        </a:rPr>
                        <a:t> sur la plate-forme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en-US" sz="1000" kern="1800" dirty="0">
                          <a:effectLst/>
                        </a:rPr>
                        <a:t>OUI</a:t>
                      </a:r>
                      <a:endParaRPr lang="fr-FR" sz="1000" dirty="0">
                        <a:effectLst/>
                      </a:endParaRPr>
                    </a:p>
                    <a:p>
                      <a:pPr algn="l">
                        <a:lnSpc>
                          <a:spcPts val="1250"/>
                        </a:lnSpc>
                        <a:spcAft>
                          <a:spcPts val="0"/>
                        </a:spcAft>
                      </a:pPr>
                      <a:r>
                        <a:rPr lang="en-US" sz="1000" kern="1800" dirty="0">
                          <a:effectLst/>
                        </a:rPr>
                        <a:t>Envoi de 3 </a:t>
                      </a:r>
                      <a:r>
                        <a:rPr lang="en-US" sz="1000" kern="1800" dirty="0" err="1">
                          <a:effectLst/>
                        </a:rPr>
                        <a:t>exemplaires</a:t>
                      </a:r>
                      <a:r>
                        <a:rPr lang="en-US" sz="1000" kern="1800" dirty="0">
                          <a:effectLst/>
                        </a:rPr>
                        <a:t> </a:t>
                      </a:r>
                      <a:endParaRPr lang="fr-FR" sz="1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843731">
                <a:tc>
                  <a:txBody>
                    <a:bodyPr/>
                    <a:lstStyle/>
                    <a:p>
                      <a:pPr algn="l">
                        <a:lnSpc>
                          <a:spcPts val="1250"/>
                        </a:lnSpc>
                        <a:spcAft>
                          <a:spcPts val="0"/>
                        </a:spcAft>
                      </a:pPr>
                      <a:r>
                        <a:rPr lang="fr-FR" sz="1000" b="1" dirty="0">
                          <a:effectLst/>
                        </a:rPr>
                        <a:t>Budget prévisionnel</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dirty="0">
                          <a:effectLst/>
                        </a:rPr>
                        <a:t>Coût</a:t>
                      </a:r>
                      <a:r>
                        <a:rPr lang="fr-FR" sz="1000" baseline="0" dirty="0">
                          <a:effectLst/>
                        </a:rPr>
                        <a:t> total du projet , postes de dépenses et de recettes. </a:t>
                      </a:r>
                      <a:endParaRPr lang="fr-FR" sz="1000" b="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Saisie</a:t>
                      </a:r>
                      <a:r>
                        <a:rPr lang="fr-FR" sz="1000" baseline="0" dirty="0">
                          <a:effectLst/>
                        </a:rPr>
                        <a:t> directe sur le site</a:t>
                      </a:r>
                      <a:endParaRPr lang="fr-FR" sz="1000" b="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Intégré</a:t>
                      </a:r>
                      <a:r>
                        <a:rPr lang="fr-FR" sz="1000" baseline="0" dirty="0">
                          <a:effectLst/>
                        </a:rPr>
                        <a:t> dans le document récapitulatif</a:t>
                      </a:r>
                      <a:endParaRPr lang="fr-FR" sz="1000" dirty="0">
                        <a:solidFill>
                          <a:schemeClr val="tx1"/>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368579">
                <a:tc>
                  <a:txBody>
                    <a:bodyPr/>
                    <a:lstStyle/>
                    <a:p>
                      <a:pPr algn="l">
                        <a:lnSpc>
                          <a:spcPts val="1250"/>
                        </a:lnSpc>
                        <a:spcAft>
                          <a:spcPts val="0"/>
                        </a:spcAft>
                      </a:pPr>
                      <a:r>
                        <a:rPr lang="fr-FR" sz="1000" b="1" kern="1800" dirty="0">
                          <a:effectLst/>
                        </a:rPr>
                        <a:t>RIB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en-US" sz="1000" kern="150" dirty="0">
                          <a:effectLst/>
                        </a:rPr>
                        <a:t>RIB original</a:t>
                      </a:r>
                      <a:r>
                        <a:rPr lang="en-US" sz="1000" kern="150" baseline="0" dirty="0">
                          <a:effectLst/>
                        </a:rPr>
                        <a:t> </a:t>
                      </a:r>
                      <a:endParaRPr lang="fr-FR" sz="1000" b="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latin typeface="Arial"/>
                          <a:ea typeface="Times New Roman"/>
                          <a:cs typeface="Times New Roman"/>
                        </a:rPr>
                        <a:t>NON</a:t>
                      </a:r>
                    </a:p>
                  </a:txBody>
                  <a:tcPr marL="68580" marR="68580" marT="0" marB="0" anchor="ctr"/>
                </a:tc>
                <a:extLst>
                  <a:ext uri="{0D108BD9-81ED-4DB2-BD59-A6C34878D82A}">
                    <a16:rowId xmlns:a16="http://schemas.microsoft.com/office/drawing/2014/main" val="10004"/>
                  </a:ext>
                </a:extLst>
              </a:tr>
              <a:tr h="1403787">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non lucratif</a:t>
                      </a:r>
                      <a:endParaRPr lang="fr-FR" sz="1000" b="1" dirty="0">
                        <a:effectLst/>
                      </a:endParaRPr>
                    </a:p>
                    <a:p>
                      <a:pPr algn="l">
                        <a:lnSpc>
                          <a:spcPts val="1250"/>
                        </a:lnSpc>
                        <a:spcAft>
                          <a:spcPts val="0"/>
                        </a:spcAft>
                      </a:pPr>
                      <a:r>
                        <a:rPr lang="fr-FR" sz="1000" b="1" kern="1800" dirty="0">
                          <a:effectLst/>
                        </a:rPr>
                        <a:t>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 Copie des statuts signés déposés ou approuvés </a:t>
                      </a:r>
                    </a:p>
                    <a:p>
                      <a:pPr algn="l">
                        <a:lnSpc>
                          <a:spcPts val="1250"/>
                        </a:lnSpc>
                        <a:spcAft>
                          <a:spcPts val="0"/>
                        </a:spcAft>
                      </a:pPr>
                      <a:r>
                        <a:rPr lang="fr-FR" sz="1000" kern="150" dirty="0">
                          <a:effectLst/>
                        </a:rPr>
                        <a:t>- Derniers comptes annuels approuvés </a:t>
                      </a:r>
                    </a:p>
                    <a:p>
                      <a:pPr algn="l">
                        <a:lnSpc>
                          <a:spcPts val="1250"/>
                        </a:lnSpc>
                        <a:spcAft>
                          <a:spcPts val="0"/>
                        </a:spcAft>
                      </a:pPr>
                      <a:r>
                        <a:rPr lang="fr-FR" sz="1000" kern="150" dirty="0">
                          <a:effectLst/>
                        </a:rPr>
                        <a:t>- Photocopie du récépissé de déclaration de l'association à la Préfecture et, le cas échéant, des modifications</a:t>
                      </a:r>
                    </a:p>
                    <a:p>
                      <a:pPr algn="l">
                        <a:lnSpc>
                          <a:spcPts val="1250"/>
                        </a:lnSpc>
                        <a:spcAft>
                          <a:spcPts val="0"/>
                        </a:spcAft>
                      </a:pPr>
                      <a:r>
                        <a:rPr lang="fr-FR" sz="1000" kern="150" dirty="0">
                          <a:effectLst/>
                        </a:rPr>
                        <a:t>- Copie du rapport du Commissaire aux comptes, datée et signée par le Commissaire aux comptes (dans le cas où le budget de l'organisme comprend plus de 153 000 euros de subventions)</a:t>
                      </a:r>
                    </a:p>
                    <a:p>
                      <a:pPr algn="l">
                        <a:lnSpc>
                          <a:spcPts val="1250"/>
                        </a:lnSpc>
                        <a:spcAft>
                          <a:spcPts val="0"/>
                        </a:spcAft>
                      </a:pPr>
                      <a:r>
                        <a:rPr lang="fr-FR" sz="1000" kern="150" dirty="0">
                          <a:effectLst/>
                        </a:rPr>
                        <a:t>- Rapport d'activité de l'organisme</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endParaRPr>
                    </a:p>
                    <a:p>
                      <a:pPr algn="ctr">
                        <a:lnSpc>
                          <a:spcPts val="1250"/>
                        </a:lnSpc>
                        <a:spcAft>
                          <a:spcPts val="0"/>
                        </a:spcAft>
                      </a:pPr>
                      <a:r>
                        <a:rPr lang="fr-FR" sz="1000" kern="1800" dirty="0">
                          <a:effectLst/>
                        </a:rPr>
                        <a:t> </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a:t>
                      </a:r>
                      <a:r>
                        <a:rPr lang="en-US" sz="1000" kern="1800" dirty="0">
                          <a:effectLst/>
                        </a:rPr>
                        <a:t>NON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5"/>
                  </a:ext>
                </a:extLst>
              </a:tr>
              <a:tr h="674985">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lucratif</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 Photocopie du K-bis</a:t>
                      </a:r>
                    </a:p>
                    <a:p>
                      <a:pPr algn="l">
                        <a:lnSpc>
                          <a:spcPts val="1250"/>
                        </a:lnSpc>
                        <a:spcAft>
                          <a:spcPts val="0"/>
                        </a:spcAft>
                      </a:pPr>
                      <a:r>
                        <a:rPr lang="fr-FR" sz="1000" kern="150" dirty="0">
                          <a:effectLst/>
                        </a:rPr>
                        <a:t>- Derniers comptes annuels approuvés</a:t>
                      </a:r>
                    </a:p>
                    <a:p>
                      <a:pPr algn="l">
                        <a:lnSpc>
                          <a:spcPts val="1250"/>
                        </a:lnSpc>
                        <a:spcAft>
                          <a:spcPts val="0"/>
                        </a:spcAft>
                      </a:pPr>
                      <a:r>
                        <a:rPr lang="fr-FR" sz="1000" kern="150" dirty="0">
                          <a:effectLst/>
                        </a:rPr>
                        <a:t>- Copie du rapport du Commissaire aux comptes, datée et signée par le Commissaire aux comptes</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N</a:t>
                      </a:r>
                      <a:r>
                        <a:rPr lang="en-US" sz="1000" kern="1800" dirty="0">
                          <a:effectLst/>
                        </a:rPr>
                        <a:t>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r h="380215">
                <a:tc>
                  <a:txBody>
                    <a:bodyPr/>
                    <a:lstStyle/>
                    <a:p>
                      <a:pPr algn="l">
                        <a:lnSpc>
                          <a:spcPts val="1250"/>
                        </a:lnSpc>
                        <a:spcAft>
                          <a:spcPts val="0"/>
                        </a:spcAft>
                      </a:pPr>
                      <a:r>
                        <a:rPr lang="fr-FR" sz="1000" b="1" dirty="0">
                          <a:effectLst/>
                        </a:rPr>
                        <a:t>Annexes</a:t>
                      </a:r>
                      <a:endParaRPr lang="fr-FR" sz="1000" b="1" dirty="0">
                        <a:effectLst/>
                        <a:latin typeface="Arial"/>
                        <a:ea typeface="Times New Roman"/>
                        <a:cs typeface="Times New Roman"/>
                      </a:endParaRPr>
                    </a:p>
                  </a:txBody>
                  <a:tcPr marL="68580" marR="68580" marT="0" marB="0" anchor="ctr"/>
                </a:tc>
                <a:tc>
                  <a:txBody>
                    <a:bodyPr/>
                    <a:lstStyle/>
                    <a:p>
                      <a:pPr marL="171450" indent="-171450" algn="l">
                        <a:lnSpc>
                          <a:spcPts val="1250"/>
                        </a:lnSpc>
                        <a:spcAft>
                          <a:spcPts val="0"/>
                        </a:spcAft>
                        <a:buFontTx/>
                        <a:buChar char="-"/>
                      </a:pPr>
                      <a:r>
                        <a:rPr lang="fr-FR" sz="1000" kern="150" baseline="0" dirty="0">
                          <a:effectLst/>
                        </a:rPr>
                        <a:t>Documents complémentaires permettant de justifier le budget (devis pour la location de salles…)</a:t>
                      </a:r>
                    </a:p>
                    <a:p>
                      <a:pPr marL="171450" indent="-171450" algn="l">
                        <a:lnSpc>
                          <a:spcPts val="1250"/>
                        </a:lnSpc>
                        <a:spcAft>
                          <a:spcPts val="0"/>
                        </a:spcAft>
                        <a:buFontTx/>
                        <a:buChar char="-"/>
                      </a:pPr>
                      <a:r>
                        <a:rPr lang="fr-FR" sz="1000" kern="150" baseline="0" dirty="0">
                          <a:effectLst/>
                          <a:latin typeface="Arial"/>
                          <a:ea typeface="Times New Roman"/>
                          <a:cs typeface="Times New Roman"/>
                        </a:rPr>
                        <a:t>Autres annexes</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b="0" dirty="0">
                          <a:effectLst/>
                          <a:latin typeface="+mn-lt"/>
                          <a:ea typeface="+mn-ea"/>
                          <a:cs typeface="+mn-cs"/>
                        </a:rPr>
                        <a:t>OUI</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702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Un bon document de projet détaillé, c’est :</a:t>
            </a:r>
          </a:p>
        </p:txBody>
      </p:sp>
      <p:sp>
        <p:nvSpPr>
          <p:cNvPr id="8" name="Espace réservé du contenu 7"/>
          <p:cNvSpPr>
            <a:spLocks noGrp="1"/>
          </p:cNvSpPr>
          <p:nvPr>
            <p:ph idx="1"/>
            <p:custDataLst>
              <p:tags r:id="rId2"/>
            </p:custDataLst>
          </p:nvPr>
        </p:nvSpPr>
        <p:spPr>
          <a:xfrm>
            <a:off x="184171" y="1200112"/>
            <a:ext cx="6360064" cy="5478591"/>
          </a:xfrm>
        </p:spPr>
        <p:txBody>
          <a:bodyPr>
            <a:normAutofit lnSpcReduction="10000"/>
          </a:bodyPr>
          <a:lstStyle/>
          <a:p>
            <a:r>
              <a:rPr lang="fr-FR" sz="1600" b="1" dirty="0"/>
              <a:t>Un document rédigé à partir de la </a:t>
            </a:r>
            <a:r>
              <a:rPr lang="fr-FR" sz="1600" b="1" dirty="0">
                <a:hlinkClick r:id="rId5"/>
              </a:rPr>
              <a:t>trame disponible sur le site de la CNSA</a:t>
            </a:r>
            <a:endParaRPr lang="fr-FR" sz="1600" b="1" dirty="0"/>
          </a:p>
          <a:p>
            <a:endParaRPr lang="fr-FR" sz="1600" b="1" dirty="0"/>
          </a:p>
          <a:p>
            <a:r>
              <a:rPr lang="fr-FR" sz="1600" b="1" dirty="0"/>
              <a:t>C'est in fine :</a:t>
            </a:r>
          </a:p>
          <a:p>
            <a:endParaRPr lang="fr-FR" sz="1600" b="1" dirty="0"/>
          </a:p>
          <a:p>
            <a:r>
              <a:rPr lang="fr-FR" sz="1600" b="1" dirty="0"/>
              <a:t>Un document qui permet à la CNSA de comprendre ce que vous souhaitez faire</a:t>
            </a:r>
          </a:p>
          <a:p>
            <a:pPr lvl="1">
              <a:buFont typeface="Wingdings" panose="05000000000000000000" pitchFamily="2" charset="2"/>
              <a:buChar char="Ø"/>
            </a:pPr>
            <a:r>
              <a:rPr lang="fr-FR" dirty="0"/>
              <a:t>Qu’allez-vous mettre en place </a:t>
            </a:r>
            <a:r>
              <a:rPr lang="fr-FR" b="1" dirty="0"/>
              <a:t>concrètement</a:t>
            </a:r>
            <a:r>
              <a:rPr lang="fr-FR" dirty="0"/>
              <a:t> ?  </a:t>
            </a:r>
          </a:p>
          <a:p>
            <a:pPr lvl="1">
              <a:buFont typeface="Wingdings" panose="05000000000000000000" pitchFamily="2" charset="2"/>
              <a:buChar char="Ø"/>
            </a:pPr>
            <a:r>
              <a:rPr lang="fr-FR" dirty="0"/>
              <a:t>Comment allez-vous procéder pour mettre en œuvre ce projet ? Votre ingénierie de projet est-elle robuste et réaliste ?</a:t>
            </a:r>
          </a:p>
          <a:p>
            <a:pPr lvl="1">
              <a:buFont typeface="Wingdings" panose="05000000000000000000" pitchFamily="2" charset="2"/>
              <a:buChar char="Ø"/>
            </a:pPr>
            <a:r>
              <a:rPr lang="fr-FR" dirty="0"/>
              <a:t>Qu’est-ce qui vous permettra de dire que l’expérience est concluante ? </a:t>
            </a:r>
            <a:endParaRPr lang="fr-FR" sz="1600" b="1" dirty="0">
              <a:solidFill>
                <a:srgbClr val="5AAB45"/>
              </a:solidFill>
            </a:endParaRPr>
          </a:p>
          <a:p>
            <a:pPr marL="0" indent="0">
              <a:buNone/>
            </a:pPr>
            <a:endParaRPr lang="fr-FR" sz="1600" b="1" dirty="0">
              <a:solidFill>
                <a:srgbClr val="5AAB45"/>
              </a:solidFill>
            </a:endParaRPr>
          </a:p>
          <a:p>
            <a:r>
              <a:rPr lang="fr-FR" sz="1600" b="1" dirty="0"/>
              <a:t>Un document qui permet à la CNSA d’évaluer votre projet sur l’ensemble des critères présentés </a:t>
            </a:r>
          </a:p>
          <a:p>
            <a:pPr lvl="1">
              <a:buFont typeface="Wingdings" panose="05000000000000000000" pitchFamily="2" charset="2"/>
              <a:buChar char="Ø"/>
            </a:pPr>
            <a:r>
              <a:rPr lang="fr-FR" dirty="0"/>
              <a:t>Votre document doit être conçu comme une réponse aux différents critères d’évaluation (cf. diapositive 20)</a:t>
            </a:r>
          </a:p>
          <a:p>
            <a:pPr marL="457200" lvl="1" indent="0">
              <a:buNone/>
            </a:pPr>
            <a:endParaRPr lang="fr-FR" b="1" dirty="0"/>
          </a:p>
          <a:p>
            <a:r>
              <a:rPr lang="fr-FR" sz="1600" b="1" dirty="0"/>
              <a:t>Un document </a:t>
            </a:r>
            <a:r>
              <a:rPr lang="fr-FR" sz="1600" b="1" u="sng" dirty="0"/>
              <a:t>synthétique</a:t>
            </a:r>
            <a:r>
              <a:rPr lang="fr-FR" sz="1600" b="1" dirty="0"/>
              <a:t> et pédagogique </a:t>
            </a:r>
          </a:p>
          <a:p>
            <a:pPr lvl="1">
              <a:buFont typeface="Wingdings" panose="05000000000000000000" pitchFamily="2" charset="2"/>
              <a:buChar char="Ø"/>
            </a:pPr>
            <a:r>
              <a:rPr lang="fr-FR" dirty="0"/>
              <a:t>10 pages hors annexes suffisent, à condition de mettre les bonnes informations</a:t>
            </a:r>
          </a:p>
          <a:p>
            <a:pPr lvl="1">
              <a:buFont typeface="Wingdings" panose="05000000000000000000" pitchFamily="2" charset="2"/>
              <a:buChar char="Ø"/>
            </a:pPr>
            <a:r>
              <a:rPr lang="fr-FR" dirty="0"/>
              <a:t>Mettez en valeur les informations principales </a:t>
            </a:r>
          </a:p>
          <a:p>
            <a:pPr lvl="1">
              <a:buFont typeface="Wingdings" panose="05000000000000000000" pitchFamily="2" charset="2"/>
              <a:buChar char="Ø"/>
            </a:pPr>
            <a:endParaRPr lang="fr-FR" dirty="0"/>
          </a:p>
        </p:txBody>
      </p:sp>
      <p:grpSp>
        <p:nvGrpSpPr>
          <p:cNvPr id="46" name="Groupe 45">
            <a:extLst>
              <a:ext uri="{C183D7F6-B498-43B3-948B-1728B52AA6E4}">
                <adec:decorative xmlns:adec="http://schemas.microsoft.com/office/drawing/2017/decorative" val="1"/>
              </a:ext>
            </a:extLst>
          </p:cNvPr>
          <p:cNvGrpSpPr/>
          <p:nvPr>
            <p:custDataLst>
              <p:tags r:id="rId3"/>
            </p:custDataLst>
          </p:nvPr>
        </p:nvGrpSpPr>
        <p:grpSpPr>
          <a:xfrm>
            <a:off x="7496651" y="2792965"/>
            <a:ext cx="864096" cy="1512168"/>
            <a:chOff x="3635896" y="2636912"/>
            <a:chExt cx="864096" cy="1512168"/>
          </a:xfrm>
          <a:solidFill>
            <a:srgbClr val="92D050"/>
          </a:solidFill>
        </p:grpSpPr>
        <p:cxnSp>
          <p:nvCxnSpPr>
            <p:cNvPr id="48" name="Connecteur droit 47"/>
            <p:cNvCxnSpPr/>
            <p:nvPr/>
          </p:nvCxnSpPr>
          <p:spPr>
            <a:xfrm>
              <a:off x="4067944" y="3645024"/>
              <a:ext cx="144016"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3995936" y="3645024"/>
              <a:ext cx="72008"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85192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21196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067944" y="3284984"/>
              <a:ext cx="0" cy="36004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2" name="Ellipse 51"/>
            <p:cNvSpPr/>
            <p:nvPr/>
          </p:nvSpPr>
          <p:spPr>
            <a:xfrm>
              <a:off x="3905926" y="2888940"/>
              <a:ext cx="324036" cy="3960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p:nvPr/>
          </p:nvCxnSpPr>
          <p:spPr>
            <a:xfrm flipH="1">
              <a:off x="3887924" y="3356992"/>
              <a:ext cx="180020" cy="108012"/>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635896" y="3284984"/>
              <a:ext cx="252028" cy="3600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endParaRPr lang="fr-FR" dirty="0"/>
            </a:p>
            <a:p>
              <a:pPr algn="ctr"/>
              <a:endParaRPr lang="fr-FR" sz="200" dirty="0"/>
            </a:p>
            <a:p>
              <a:pPr algn="ctr"/>
              <a:endParaRPr lang="fr-FR" dirty="0"/>
            </a:p>
          </p:txBody>
        </p:sp>
        <p:cxnSp>
          <p:nvCxnSpPr>
            <p:cNvPr id="55" name="Connecteur droit 54"/>
            <p:cNvCxnSpPr/>
            <p:nvPr/>
          </p:nvCxnSpPr>
          <p:spPr>
            <a:xfrm flipH="1">
              <a:off x="3698903" y="3356992"/>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707904" y="3429000"/>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a:off x="3707904" y="3501008"/>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4067944" y="3284984"/>
              <a:ext cx="360040" cy="7200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9" name="Connecteur droit 58"/>
            <p:cNvCxnSpPr>
              <a:endCxn id="52" idx="7"/>
            </p:cNvCxnSpPr>
            <p:nvPr/>
          </p:nvCxnSpPr>
          <p:spPr>
            <a:xfrm flipH="1" flipV="1">
              <a:off x="4182508" y="2946939"/>
              <a:ext cx="245476" cy="33804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4067944" y="3072462"/>
              <a:ext cx="128091" cy="4349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1" name="Connecteur droit 60"/>
            <p:cNvCxnSpPr>
              <a:endCxn id="52" idx="2"/>
            </p:cNvCxnSpPr>
            <p:nvPr/>
          </p:nvCxnSpPr>
          <p:spPr>
            <a:xfrm flipH="1" flipV="1">
              <a:off x="3905926" y="3086962"/>
              <a:ext cx="184134" cy="23644"/>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973076" y="310912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094233" y="3111352"/>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Bulle ronde 63"/>
            <p:cNvSpPr/>
            <p:nvPr/>
          </p:nvSpPr>
          <p:spPr>
            <a:xfrm>
              <a:off x="4067944" y="2636912"/>
              <a:ext cx="432048" cy="252028"/>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grpSp>
    </p:spTree>
    <p:extLst>
      <p:ext uri="{BB962C8B-B14F-4D97-AF65-F5344CB8AC3E}">
        <p14:creationId xmlns:p14="http://schemas.microsoft.com/office/powerpoint/2010/main" val="179642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est instruit votre projet ? </a:t>
            </a:r>
          </a:p>
        </p:txBody>
      </p:sp>
      <p:sp>
        <p:nvSpPr>
          <p:cNvPr id="17" name="Rectangle 16"/>
          <p:cNvSpPr/>
          <p:nvPr>
            <p:custDataLst>
              <p:tags r:id="rId2"/>
            </p:custDataLst>
          </p:nvPr>
        </p:nvSpPr>
        <p:spPr>
          <a:xfrm>
            <a:off x="882000" y="145228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1 : Réception et validation de l’éligibilité de la demande</a:t>
            </a:r>
          </a:p>
        </p:txBody>
      </p:sp>
      <p:sp>
        <p:nvSpPr>
          <p:cNvPr id="19" name="Rectangle 18"/>
          <p:cNvSpPr/>
          <p:nvPr>
            <p:custDataLst>
              <p:tags r:id="rId3"/>
            </p:custDataLst>
          </p:nvPr>
        </p:nvSpPr>
        <p:spPr>
          <a:xfrm>
            <a:off x="882000" y="223221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2 : Expertises des dossiers éligibles</a:t>
            </a:r>
          </a:p>
        </p:txBody>
      </p:sp>
      <p:sp>
        <p:nvSpPr>
          <p:cNvPr id="20" name="Rectangle 19"/>
          <p:cNvSpPr/>
          <p:nvPr>
            <p:custDataLst>
              <p:tags r:id="rId4"/>
            </p:custDataLst>
          </p:nvPr>
        </p:nvSpPr>
        <p:spPr>
          <a:xfrm>
            <a:off x="882000" y="2996190"/>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3 : Examen du dossier par le comité des subventions</a:t>
            </a:r>
          </a:p>
        </p:txBody>
      </p:sp>
      <p:sp>
        <p:nvSpPr>
          <p:cNvPr id="21" name="Rectangle 20"/>
          <p:cNvSpPr/>
          <p:nvPr>
            <p:custDataLst>
              <p:tags r:id="rId5"/>
            </p:custDataLst>
          </p:nvPr>
        </p:nvSpPr>
        <p:spPr>
          <a:xfrm>
            <a:off x="882000" y="3792071"/>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4 : Décision et réponse au porteur</a:t>
            </a:r>
          </a:p>
        </p:txBody>
      </p:sp>
      <p:sp>
        <p:nvSpPr>
          <p:cNvPr id="3" name="Flèche gauche 2" descr="flèche verte vert l'encart réponse favorable"/>
          <p:cNvSpPr/>
          <p:nvPr>
            <p:custDataLst>
              <p:tags r:id="rId6"/>
            </p:custDataLst>
          </p:nvPr>
        </p:nvSpPr>
        <p:spPr>
          <a:xfrm rot="18738836">
            <a:off x="4152506" y="4320534"/>
            <a:ext cx="283460" cy="293855"/>
          </a:xfrm>
          <a:prstGeom prst="leftArrow">
            <a:avLst/>
          </a:prstGeom>
          <a:solidFill>
            <a:srgbClr val="5AAB45"/>
          </a:solidFill>
          <a:ln>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custDataLst>
              <p:tags r:id="rId7"/>
            </p:custDataLst>
          </p:nvPr>
        </p:nvSpPr>
        <p:spPr>
          <a:xfrm>
            <a:off x="882000" y="4589927"/>
            <a:ext cx="3456918" cy="10757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favorable</a:t>
            </a:r>
          </a:p>
          <a:p>
            <a:pPr marL="285750" indent="-285750">
              <a:buFont typeface="Arial" panose="020B0604020202020204" pitchFamily="34" charset="0"/>
              <a:buChar char="•"/>
            </a:pPr>
            <a:r>
              <a:rPr lang="fr-FR" sz="1400" dirty="0">
                <a:solidFill>
                  <a:schemeClr val="tx1"/>
                </a:solidFill>
              </a:rPr>
              <a:t>Réserves possibles sur certains éléments</a:t>
            </a:r>
          </a:p>
          <a:p>
            <a:pPr marL="285750" indent="-285750">
              <a:buFont typeface="Arial" panose="020B0604020202020204" pitchFamily="34" charset="0"/>
              <a:buChar char="•"/>
            </a:pPr>
            <a:r>
              <a:rPr lang="fr-FR" sz="1400" dirty="0">
                <a:solidFill>
                  <a:schemeClr val="tx1"/>
                </a:solidFill>
              </a:rPr>
              <a:t>Montant accordé égal ou inférieur à la demande</a:t>
            </a:r>
          </a:p>
        </p:txBody>
      </p:sp>
      <p:sp>
        <p:nvSpPr>
          <p:cNvPr id="24" name="Rectangle 23"/>
          <p:cNvSpPr/>
          <p:nvPr>
            <p:custDataLst>
              <p:tags r:id="rId8"/>
            </p:custDataLst>
          </p:nvPr>
        </p:nvSpPr>
        <p:spPr>
          <a:xfrm>
            <a:off x="882000" y="5907739"/>
            <a:ext cx="3456918"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a:p>
            <a:pPr marL="285750" indent="-285750">
              <a:buFont typeface="Arial" panose="020B0604020202020204" pitchFamily="34" charset="0"/>
              <a:buChar char="•"/>
            </a:pPr>
            <a:r>
              <a:rPr lang="fr-FR" sz="1400" dirty="0">
                <a:solidFill>
                  <a:schemeClr val="tx1"/>
                </a:solidFill>
              </a:rPr>
              <a:t>Établissement d’une convention</a:t>
            </a:r>
          </a:p>
        </p:txBody>
      </p:sp>
      <p:sp>
        <p:nvSpPr>
          <p:cNvPr id="13" name="Flèche gauche 12" descr="flèche rouge vers l'encart réponse défavorable"/>
          <p:cNvSpPr/>
          <p:nvPr>
            <p:custDataLst>
              <p:tags r:id="rId9"/>
            </p:custDataLst>
          </p:nvPr>
        </p:nvSpPr>
        <p:spPr>
          <a:xfrm rot="13649180">
            <a:off x="4894337" y="4320490"/>
            <a:ext cx="283460" cy="293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custDataLst>
              <p:tags r:id="rId10"/>
            </p:custDataLst>
          </p:nvPr>
        </p:nvSpPr>
        <p:spPr>
          <a:xfrm>
            <a:off x="4964575" y="4607853"/>
            <a:ext cx="3297425" cy="1057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défavorable</a:t>
            </a:r>
          </a:p>
        </p:txBody>
      </p:sp>
      <p:sp>
        <p:nvSpPr>
          <p:cNvPr id="26" name="Rectangle 25"/>
          <p:cNvSpPr/>
          <p:nvPr>
            <p:custDataLst>
              <p:tags r:id="rId11"/>
            </p:custDataLst>
          </p:nvPr>
        </p:nvSpPr>
        <p:spPr>
          <a:xfrm>
            <a:off x="5061600" y="5907739"/>
            <a:ext cx="32004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p:txBody>
      </p:sp>
    </p:spTree>
    <p:extLst>
      <p:ext uri="{BB962C8B-B14F-4D97-AF65-F5344CB8AC3E}">
        <p14:creationId xmlns:p14="http://schemas.microsoft.com/office/powerpoint/2010/main" val="262705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normAutofit/>
          </a:bodyPr>
          <a:lstStyle/>
          <a:p>
            <a:r>
              <a:rPr lang="fr-FR" dirty="0"/>
              <a:t>Diffusion et accessibilité des résultats  </a:t>
            </a:r>
          </a:p>
        </p:txBody>
      </p:sp>
      <p:sp>
        <p:nvSpPr>
          <p:cNvPr id="8" name="Espace réservé du contenu 7"/>
          <p:cNvSpPr>
            <a:spLocks noGrp="1"/>
          </p:cNvSpPr>
          <p:nvPr>
            <p:ph idx="1"/>
            <p:custDataLst>
              <p:tags r:id="rId2"/>
            </p:custDataLst>
          </p:nvPr>
        </p:nvSpPr>
        <p:spPr>
          <a:xfrm>
            <a:off x="189891" y="1229772"/>
            <a:ext cx="6457735" cy="4814530"/>
          </a:xfrm>
        </p:spPr>
        <p:txBody>
          <a:bodyPr>
            <a:normAutofit lnSpcReduction="10000"/>
          </a:bodyPr>
          <a:lstStyle/>
          <a:p>
            <a:pPr marL="285750" lvl="1">
              <a:buFont typeface="Wingdings" panose="05000000000000000000" pitchFamily="2" charset="2"/>
              <a:buChar char="ü"/>
            </a:pPr>
            <a:r>
              <a:rPr lang="fr-FR" sz="1600" b="1" dirty="0"/>
              <a:t>La CNSA encourage les démarches open source et open data.</a:t>
            </a:r>
          </a:p>
          <a:p>
            <a:pPr marL="0" lvl="1" indent="0">
              <a:buNone/>
            </a:pPr>
            <a:endParaRPr lang="fr-FR" sz="1600" b="1" dirty="0"/>
          </a:p>
          <a:p>
            <a:pPr>
              <a:spcBef>
                <a:spcPts val="600"/>
              </a:spcBef>
              <a:buFont typeface="Wingdings" panose="05000000000000000000" pitchFamily="2" charset="2"/>
              <a:buChar char="ü"/>
            </a:pPr>
            <a:r>
              <a:rPr lang="fr-FR" sz="1600" b="1" dirty="0"/>
              <a:t>Les résultats de vos projets ont vocation à être largement diffusés : </a:t>
            </a:r>
          </a:p>
          <a:p>
            <a:pPr lvl="1">
              <a:buFont typeface="Arial" panose="020B0604020202020204" pitchFamily="34" charset="0"/>
              <a:buChar char="–"/>
            </a:pPr>
            <a:r>
              <a:rPr lang="fr-FR" dirty="0"/>
              <a:t>Tous les résultats d’études ou évaluation sont en accès libre</a:t>
            </a:r>
          </a:p>
          <a:p>
            <a:pPr lvl="1">
              <a:buFont typeface="Arial" panose="020B0604020202020204" pitchFamily="34" charset="0"/>
              <a:buChar char="–"/>
            </a:pPr>
            <a:r>
              <a:rPr lang="fr-FR" dirty="0"/>
              <a:t>Les dispositifs/services/outils sont destinés à bénéficier au plus grand nombre. La démarche projet, la formalisation et le rationnel du dispositif, les modèles économique et organisationnel sont explicités dans le rapport final pour permettre à d’autres acteurs du secteur de s’en inspirer.</a:t>
            </a:r>
          </a:p>
          <a:p>
            <a:pPr marL="457200" lvl="1" indent="0">
              <a:buNone/>
            </a:pPr>
            <a:endParaRPr lang="fr-FR" dirty="0"/>
          </a:p>
          <a:p>
            <a:pPr>
              <a:spcBef>
                <a:spcPts val="600"/>
              </a:spcBef>
              <a:buFont typeface="Wingdings" panose="05000000000000000000" pitchFamily="2" charset="2"/>
              <a:buChar char="ü"/>
            </a:pPr>
            <a:r>
              <a:rPr lang="fr-FR" sz="1600" b="1" dirty="0"/>
              <a:t>Les livrables sont accessibles à tous : </a:t>
            </a:r>
          </a:p>
          <a:p>
            <a:pPr lvl="1">
              <a:buFont typeface="Arial" panose="020B0604020202020204" pitchFamily="34" charset="0"/>
              <a:buChar char="–"/>
            </a:pPr>
            <a:r>
              <a:rPr lang="fr-FR" dirty="0">
                <a:solidFill>
                  <a:prstClr val="black"/>
                </a:solidFill>
              </a:rPr>
              <a:t>La CNSA est libre de diffuser sur son site internet les livrables exigés dans la convention à l’exception des données financières</a:t>
            </a:r>
            <a:endParaRPr lang="fr-FR" dirty="0"/>
          </a:p>
          <a:p>
            <a:pPr lvl="1">
              <a:buFont typeface="Arial" panose="020B0604020202020204" pitchFamily="34" charset="0"/>
              <a:buChar char="–"/>
            </a:pPr>
            <a:r>
              <a:rPr lang="fr-FR" dirty="0"/>
              <a:t>Des rapports qui respectent les règles d’accessibilité*  </a:t>
            </a:r>
          </a:p>
          <a:p>
            <a:pPr lvl="1">
              <a:buFont typeface="Arial" panose="020B0604020202020204" pitchFamily="34" charset="0"/>
              <a:buChar char="–"/>
            </a:pPr>
            <a:r>
              <a:rPr lang="fr-FR" dirty="0"/>
              <a:t>Des supports vidéo sous-titrés</a:t>
            </a:r>
          </a:p>
          <a:p>
            <a:pPr lvl="1">
              <a:buFont typeface="Arial" panose="020B0604020202020204" pitchFamily="34" charset="0"/>
              <a:buChar char="–"/>
            </a:pPr>
            <a:endParaRPr lang="fr-FR" dirty="0"/>
          </a:p>
          <a:p>
            <a:pPr>
              <a:spcBef>
                <a:spcPts val="600"/>
              </a:spcBef>
              <a:buFont typeface="Wingdings" panose="05000000000000000000" pitchFamily="2" charset="2"/>
              <a:buChar char="ü"/>
            </a:pPr>
            <a:r>
              <a:rPr lang="fr-FR" sz="1600" b="1" dirty="0"/>
              <a:t>Les résultats des projets seront présentés lors d’un séminaire de restitution</a:t>
            </a:r>
          </a:p>
          <a:p>
            <a:pPr marL="457200" lvl="1" indent="0">
              <a:buNone/>
            </a:pPr>
            <a:endParaRPr lang="fr-FR" dirty="0"/>
          </a:p>
          <a:p>
            <a:pPr marL="457200" lvl="1" indent="0">
              <a:buNone/>
            </a:pPr>
            <a:endParaRPr lang="fr-FR" dirty="0"/>
          </a:p>
        </p:txBody>
      </p:sp>
      <p:sp>
        <p:nvSpPr>
          <p:cNvPr id="4" name="ZoneTexte 3"/>
          <p:cNvSpPr txBox="1"/>
          <p:nvPr>
            <p:custDataLst>
              <p:tags r:id="rId3"/>
            </p:custDataLst>
          </p:nvPr>
        </p:nvSpPr>
        <p:spPr>
          <a:xfrm>
            <a:off x="184171" y="6227180"/>
            <a:ext cx="7698188" cy="253916"/>
          </a:xfrm>
          <a:prstGeom prst="rect">
            <a:avLst/>
          </a:prstGeom>
          <a:noFill/>
        </p:spPr>
        <p:txBody>
          <a:bodyPr wrap="square" rtlCol="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mn-ea"/>
                <a:cs typeface="+mn-cs"/>
              </a:rPr>
              <a:t>*Conformes au Référentiel général d’accessibilité pour les administrations (RGAA)</a:t>
            </a:r>
          </a:p>
        </p:txBody>
      </p:sp>
      <p:pic>
        <p:nvPicPr>
          <p:cNvPr id="1026" name="Picture 2" descr="illustration : nuage de points diffusion droits communs gratuité libre open source data accessible"/>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661187" y="2257838"/>
            <a:ext cx="2392966" cy="237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28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030941" y="3191440"/>
            <a:ext cx="5862918" cy="2677656"/>
          </a:xfrm>
          <a:prstGeom prst="rect">
            <a:avLst/>
          </a:prstGeom>
          <a:noFill/>
        </p:spPr>
        <p:txBody>
          <a:bodyPr wrap="square" rtlCol="0">
            <a:spAutoFit/>
          </a:bodyPr>
          <a:lstStyle/>
          <a:p>
            <a:pPr algn="just"/>
            <a:r>
              <a:rPr lang="fr-FR" sz="1400" cap="small" dirty="0"/>
              <a:t>I</a:t>
            </a:r>
            <a:r>
              <a:rPr lang="fr-FR" sz="1400" dirty="0"/>
              <a:t>l est demandé à tout candidat potentiellement intéressé par cet appel à projets de se faire connaitre sans attendre en envoyant un simple mail à </a:t>
            </a:r>
            <a:r>
              <a:rPr lang="fr-FR" sz="1400" b="1" u="sng" dirty="0">
                <a:hlinkClick r:id="rId3"/>
              </a:rPr>
              <a:t>innovation2020@cnsa.fr</a:t>
            </a:r>
            <a:r>
              <a:rPr lang="fr-FR" sz="1400" dirty="0"/>
              <a:t> avec comme </a:t>
            </a:r>
            <a:r>
              <a:rPr lang="fr-FR" sz="1400" u="sng" dirty="0"/>
              <a:t>objet</a:t>
            </a:r>
            <a:r>
              <a:rPr lang="fr-FR" sz="1400" dirty="0"/>
              <a:t> : candidature AAP Enseignements de la crise ; </a:t>
            </a:r>
            <a:r>
              <a:rPr lang="fr-FR" sz="1400" u="sng" dirty="0"/>
              <a:t>dans le message</a:t>
            </a:r>
            <a:r>
              <a:rPr lang="fr-FR" sz="1400" dirty="0"/>
              <a:t> : Nom de la structure et un contact, axe sur lequel le candidat souhaite se positionner.</a:t>
            </a:r>
          </a:p>
          <a:p>
            <a:pPr algn="just"/>
            <a:endParaRPr lang="fr-FR" sz="1400" dirty="0"/>
          </a:p>
          <a:p>
            <a:pPr algn="just"/>
            <a:r>
              <a:rPr lang="fr-FR" sz="1400" dirty="0"/>
              <a:t>Cela permettra au candidat d’être tenu informé de toute modification ou information importante relative à cet appel à projets.</a:t>
            </a:r>
          </a:p>
          <a:p>
            <a:pPr algn="just"/>
            <a:endParaRPr lang="fr-FR" sz="1400" dirty="0"/>
          </a:p>
          <a:p>
            <a:pPr algn="ctr"/>
            <a:r>
              <a:rPr lang="fr-FR" sz="1400" dirty="0"/>
              <a:t>Pour toute demande de renseignements sur l’appel à projets : </a:t>
            </a:r>
            <a:r>
              <a:rPr lang="fr-FR" sz="1400" b="1" dirty="0">
                <a:hlinkClick r:id="rId4"/>
              </a:rPr>
              <a:t>innovation2020@cnsa.fr</a:t>
            </a:r>
            <a:endParaRPr lang="fr-FR" sz="1400" b="1" dirty="0"/>
          </a:p>
          <a:p>
            <a:pPr algn="just"/>
            <a:endParaRPr lang="fr-FR" sz="1400" dirty="0"/>
          </a:p>
        </p:txBody>
      </p:sp>
    </p:spTree>
    <p:extLst>
      <p:ext uri="{BB962C8B-B14F-4D97-AF65-F5344CB8AC3E}">
        <p14:creationId xmlns:p14="http://schemas.microsoft.com/office/powerpoint/2010/main" val="29225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513FAE-4338-459E-B843-A51ED38C43D3}"/>
              </a:ext>
            </a:extLst>
          </p:cNvPr>
          <p:cNvSpPr>
            <a:spLocks noGrp="1"/>
          </p:cNvSpPr>
          <p:nvPr>
            <p:ph type="body" sz="quarter" idx="10"/>
          </p:nvPr>
        </p:nvSpPr>
        <p:spPr>
          <a:xfrm>
            <a:off x="3220883" y="3104029"/>
            <a:ext cx="5311930" cy="1424650"/>
          </a:xfrm>
        </p:spPr>
        <p:txBody>
          <a:bodyPr/>
          <a:lstStyle/>
          <a:p>
            <a:r>
              <a:rPr lang="fr-FR" dirty="0"/>
              <a:t>Objectifs et thèmes</a:t>
            </a:r>
          </a:p>
        </p:txBody>
      </p:sp>
    </p:spTree>
    <p:extLst>
      <p:ext uri="{BB962C8B-B14F-4D97-AF65-F5344CB8AC3E}">
        <p14:creationId xmlns:p14="http://schemas.microsoft.com/office/powerpoint/2010/main" val="53497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437D44-74BD-4319-9AB7-6731F37B4D2D}"/>
              </a:ext>
            </a:extLst>
          </p:cNvPr>
          <p:cNvSpPr>
            <a:spLocks noGrp="1"/>
          </p:cNvSpPr>
          <p:nvPr>
            <p:ph type="body" sz="quarter" idx="10"/>
            <p:custDataLst>
              <p:tags r:id="rId1"/>
            </p:custDataLst>
          </p:nvPr>
        </p:nvSpPr>
        <p:spPr/>
        <p:txBody>
          <a:bodyPr/>
          <a:lstStyle/>
          <a:p>
            <a:r>
              <a:rPr lang="fr-FR" dirty="0"/>
              <a:t>Objectifs de l’appel à projets  </a:t>
            </a:r>
          </a:p>
        </p:txBody>
      </p:sp>
      <p:sp>
        <p:nvSpPr>
          <p:cNvPr id="6" name="Espace réservé du contenu 3">
            <a:extLst>
              <a:ext uri="{FF2B5EF4-FFF2-40B4-BE49-F238E27FC236}">
                <a16:creationId xmlns:a16="http://schemas.microsoft.com/office/drawing/2014/main" id="{48FAF67B-CAD1-4488-9278-F683AB0503AF}"/>
              </a:ext>
            </a:extLst>
          </p:cNvPr>
          <p:cNvSpPr>
            <a:spLocks noGrp="1"/>
          </p:cNvSpPr>
          <p:nvPr>
            <p:ph idx="1"/>
            <p:custDataLst>
              <p:tags r:id="rId2"/>
            </p:custDataLst>
          </p:nvPr>
        </p:nvSpPr>
        <p:spPr>
          <a:xfrm>
            <a:off x="243020" y="1001996"/>
            <a:ext cx="8619625" cy="4428133"/>
          </a:xfrm>
        </p:spPr>
        <p:txBody>
          <a:bodyPr>
            <a:noAutofit/>
          </a:bodyPr>
          <a:lstStyle/>
          <a:p>
            <a:pPr>
              <a:spcBef>
                <a:spcPts val="600"/>
              </a:spcBef>
              <a:spcAft>
                <a:spcPts val="1200"/>
              </a:spcAft>
            </a:pPr>
            <a:r>
              <a:rPr lang="fr-FR" sz="1600" dirty="0"/>
              <a:t>Le présent appel à projets, ouvert aux études, aux expérimentations et à l’innovation, à pour objectifs de :</a:t>
            </a:r>
          </a:p>
          <a:p>
            <a:pPr lvl="1">
              <a:spcBef>
                <a:spcPts val="600"/>
              </a:spcBef>
              <a:spcAft>
                <a:spcPts val="1200"/>
              </a:spcAft>
            </a:pPr>
            <a:r>
              <a:rPr lang="fr-FR" sz="1600" b="1" dirty="0"/>
              <a:t>Tirer des enseignements et capitaliser sur les initiatives ayant émergé ou été activées pendant la crise et permettant d’améliorer l’accompagnement </a:t>
            </a:r>
            <a:r>
              <a:rPr lang="fr-FR" sz="1600" dirty="0"/>
              <a:t>des personnes âgées ou en situation de handicap, en temps de crise comme dans des périodes plus ordinaires</a:t>
            </a:r>
          </a:p>
          <a:p>
            <a:pPr lvl="1">
              <a:spcBef>
                <a:spcPts val="600"/>
              </a:spcBef>
              <a:spcAft>
                <a:spcPts val="1200"/>
              </a:spcAft>
            </a:pPr>
            <a:r>
              <a:rPr lang="fr-FR" sz="1600" b="1" dirty="0"/>
              <a:t>Consolider / expérimenter / essaimer des dispositifs déployés dans l’urgence </a:t>
            </a:r>
            <a:r>
              <a:rPr lang="fr-FR" sz="1600" dirty="0"/>
              <a:t>et répondant à l’objectif d’améliorer l’accompagnement des personnes et/ou de permettre au secteur d’être mieux armé face à des situations exceptionnelles à venir. </a:t>
            </a:r>
          </a:p>
          <a:p>
            <a:pPr lvl="1">
              <a:spcBef>
                <a:spcPts val="600"/>
              </a:spcBef>
              <a:spcAft>
                <a:spcPts val="1200"/>
              </a:spcAft>
            </a:pPr>
            <a:endParaRPr lang="fr-FR" sz="1600" dirty="0"/>
          </a:p>
          <a:p>
            <a:pPr marL="0" indent="0">
              <a:spcBef>
                <a:spcPts val="600"/>
              </a:spcBef>
              <a:spcAft>
                <a:spcPts val="1200"/>
              </a:spcAft>
              <a:buNone/>
            </a:pPr>
            <a:endParaRPr lang="fr-FR" sz="1600" dirty="0"/>
          </a:p>
          <a:p>
            <a:pPr marL="0" indent="0">
              <a:spcBef>
                <a:spcPts val="600"/>
              </a:spcBef>
              <a:spcAft>
                <a:spcPts val="1200"/>
              </a:spcAft>
              <a:buNone/>
            </a:pPr>
            <a:r>
              <a:rPr lang="fr-FR" sz="1600" dirty="0"/>
              <a:t> </a:t>
            </a:r>
          </a:p>
        </p:txBody>
      </p:sp>
      <p:pic>
        <p:nvPicPr>
          <p:cNvPr id="4" name="Image 3">
            <a:extLst>
              <a:ext uri="{FF2B5EF4-FFF2-40B4-BE49-F238E27FC236}">
                <a16:creationId xmlns:a16="http://schemas.microsoft.com/office/drawing/2014/main" id="{F6BB63C0-8D70-4FBB-8CA3-4494DCEA5E1B}"/>
              </a:ext>
              <a:ext uri="{C183D7F6-B498-43B3-948B-1728B52AA6E4}">
                <adec:decorative xmlns:adec="http://schemas.microsoft.com/office/drawing/2017/decorative" val="1"/>
              </a:ext>
            </a:extLst>
          </p:cNvPr>
          <p:cNvPicPr>
            <a:picLocks noChangeAspect="1"/>
          </p:cNvPicPr>
          <p:nvPr/>
        </p:nvPicPr>
        <p:blipFill rotWithShape="1">
          <a:blip r:embed="rId4"/>
          <a:srcRect l="18434" t="20454" r="14899" b="23991"/>
          <a:stretch/>
        </p:blipFill>
        <p:spPr>
          <a:xfrm>
            <a:off x="2144440" y="3774858"/>
            <a:ext cx="4591695" cy="2869809"/>
          </a:xfrm>
          <a:prstGeom prst="rect">
            <a:avLst/>
          </a:prstGeom>
        </p:spPr>
      </p:pic>
    </p:spTree>
    <p:extLst>
      <p:ext uri="{BB962C8B-B14F-4D97-AF65-F5344CB8AC3E}">
        <p14:creationId xmlns:p14="http://schemas.microsoft.com/office/powerpoint/2010/main" val="126156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D121BC3-B3E1-4285-8CBC-D7FEC80E95D4}"/>
              </a:ext>
            </a:extLst>
          </p:cNvPr>
          <p:cNvSpPr>
            <a:spLocks noGrp="1"/>
          </p:cNvSpPr>
          <p:nvPr>
            <p:ph type="body" sz="quarter" idx="10"/>
          </p:nvPr>
        </p:nvSpPr>
        <p:spPr>
          <a:xfrm>
            <a:off x="642937" y="337971"/>
            <a:ext cx="7889876" cy="481012"/>
          </a:xfrm>
        </p:spPr>
        <p:txBody>
          <a:bodyPr/>
          <a:lstStyle/>
          <a:p>
            <a:r>
              <a:rPr lang="fr-FR" sz="2400" dirty="0"/>
              <a:t>4 axes thématiques</a:t>
            </a:r>
          </a:p>
        </p:txBody>
      </p:sp>
      <p:sp>
        <p:nvSpPr>
          <p:cNvPr id="4" name="Espace réservé du contenu 3">
            <a:extLst>
              <a:ext uri="{FF2B5EF4-FFF2-40B4-BE49-F238E27FC236}">
                <a16:creationId xmlns:a16="http://schemas.microsoft.com/office/drawing/2014/main" id="{9A3C3F38-D318-4702-8956-3A2C4FE6372E}"/>
              </a:ext>
            </a:extLst>
          </p:cNvPr>
          <p:cNvSpPr>
            <a:spLocks noGrp="1"/>
          </p:cNvSpPr>
          <p:nvPr>
            <p:ph idx="1"/>
          </p:nvPr>
        </p:nvSpPr>
        <p:spPr>
          <a:xfrm>
            <a:off x="211017" y="1055077"/>
            <a:ext cx="6879430" cy="5570806"/>
          </a:xfrm>
        </p:spPr>
        <p:txBody>
          <a:bodyPr>
            <a:normAutofit/>
          </a:bodyPr>
          <a:lstStyle/>
          <a:p>
            <a:pPr marL="0" indent="0">
              <a:buNone/>
            </a:pPr>
            <a:r>
              <a:rPr lang="fr-FR" dirty="0"/>
              <a:t>Dans le cadre de l’AAP « </a:t>
            </a:r>
            <a:r>
              <a:rPr lang="fr-FR" b="1" dirty="0"/>
              <a:t>Tirer les enseignements de la crise du Covid-19 pour améliorer l’accompagnement des personnes âgées ou en situation de handicap »</a:t>
            </a:r>
            <a:r>
              <a:rPr lang="fr-FR" dirty="0"/>
              <a:t>, la CNSA souhaite soutenir des retours d’expériences et des initiatives déployées dans le contexte de la crise du Covid-19, s’inscrivant dans l’un des quatre thèmes suivants :</a:t>
            </a:r>
          </a:p>
          <a:p>
            <a:endParaRPr lang="fr-FR" dirty="0"/>
          </a:p>
          <a:p>
            <a:pPr marL="0" indent="0">
              <a:buNone/>
            </a:pPr>
            <a:endParaRPr lang="fr-FR" dirty="0"/>
          </a:p>
          <a:p>
            <a:r>
              <a:rPr lang="fr-FR" b="1" dirty="0"/>
              <a:t>Thème 1</a:t>
            </a:r>
            <a:r>
              <a:rPr lang="fr-FR" dirty="0"/>
              <a:t> : Redéploiement de ressources humaines et mobilisation de renforts dans les établissements et services en période de crise</a:t>
            </a:r>
          </a:p>
          <a:p>
            <a:pPr marL="0" indent="0">
              <a:buNone/>
            </a:pPr>
            <a:endParaRPr lang="fr-FR" dirty="0"/>
          </a:p>
          <a:p>
            <a:pPr marL="0" indent="0">
              <a:buNone/>
            </a:pPr>
            <a:endParaRPr lang="fr-FR" dirty="0"/>
          </a:p>
          <a:p>
            <a:r>
              <a:rPr lang="fr-FR" b="1" dirty="0"/>
              <a:t>Thème 2</a:t>
            </a:r>
            <a:r>
              <a:rPr lang="fr-FR" dirty="0"/>
              <a:t> : Coordination, coopération, partenariat et solidarités entre acteurs à l’échelle territoriale en période de crise</a:t>
            </a:r>
          </a:p>
          <a:p>
            <a:endParaRPr lang="fr-FR" dirty="0"/>
          </a:p>
          <a:p>
            <a:pPr marL="0" indent="0">
              <a:buNone/>
            </a:pPr>
            <a:endParaRPr lang="fr-FR" dirty="0"/>
          </a:p>
          <a:p>
            <a:r>
              <a:rPr lang="fr-FR" b="1" dirty="0"/>
              <a:t>Thème 3</a:t>
            </a:r>
            <a:r>
              <a:rPr lang="fr-FR" dirty="0"/>
              <a:t> :  Innover pour le lien social, la communication, les loisirs et la  participation citoyenne des personnes âgées ou en situation de handicap en période de crise</a:t>
            </a:r>
          </a:p>
          <a:p>
            <a:pPr marL="0" indent="0">
              <a:buNone/>
            </a:pPr>
            <a:endParaRPr lang="fr-FR" dirty="0"/>
          </a:p>
          <a:p>
            <a:pPr marL="0" indent="0">
              <a:buNone/>
            </a:pPr>
            <a:endParaRPr lang="fr-FR" dirty="0"/>
          </a:p>
          <a:p>
            <a:r>
              <a:rPr lang="fr-FR" b="1" dirty="0"/>
              <a:t>Thème 4 </a:t>
            </a:r>
            <a:r>
              <a:rPr lang="fr-FR" dirty="0"/>
              <a:t>:  Soutien des professionnels, des bénévoles et des proches aidants en période de crise</a:t>
            </a:r>
          </a:p>
        </p:txBody>
      </p:sp>
      <p:pic>
        <p:nvPicPr>
          <p:cNvPr id="56" name="Image 55">
            <a:extLst>
              <a:ext uri="{FF2B5EF4-FFF2-40B4-BE49-F238E27FC236}">
                <a16:creationId xmlns:a16="http://schemas.microsoft.com/office/drawing/2014/main" id="{B4CA7074-65A5-444F-95A9-A21F730209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102637" y="1894502"/>
            <a:ext cx="1532569" cy="1237446"/>
          </a:xfrm>
          <a:prstGeom prst="rect">
            <a:avLst/>
          </a:prstGeom>
        </p:spPr>
      </p:pic>
      <p:grpSp>
        <p:nvGrpSpPr>
          <p:cNvPr id="42" name="Groupe 41">
            <a:extLst>
              <a:ext uri="{FF2B5EF4-FFF2-40B4-BE49-F238E27FC236}">
                <a16:creationId xmlns:a16="http://schemas.microsoft.com/office/drawing/2014/main" id="{318C6D2E-233F-4496-920F-BC3338472AC7}"/>
              </a:ext>
              <a:ext uri="{C183D7F6-B498-43B3-948B-1728B52AA6E4}">
                <adec:decorative xmlns:adec="http://schemas.microsoft.com/office/drawing/2017/decorative" val="1"/>
              </a:ext>
            </a:extLst>
          </p:cNvPr>
          <p:cNvGrpSpPr/>
          <p:nvPr/>
        </p:nvGrpSpPr>
        <p:grpSpPr>
          <a:xfrm>
            <a:off x="7469657" y="3373555"/>
            <a:ext cx="860313" cy="661757"/>
            <a:chOff x="7732642" y="3066045"/>
            <a:chExt cx="644881" cy="692558"/>
          </a:xfrm>
        </p:grpSpPr>
        <p:grpSp>
          <p:nvGrpSpPr>
            <p:cNvPr id="41" name="Groupe 40">
              <a:extLst>
                <a:ext uri="{FF2B5EF4-FFF2-40B4-BE49-F238E27FC236}">
                  <a16:creationId xmlns:a16="http://schemas.microsoft.com/office/drawing/2014/main" id="{C2812C8D-CC72-48E4-9AF8-5EE6948A0599}"/>
                </a:ext>
              </a:extLst>
            </p:cNvPr>
            <p:cNvGrpSpPr/>
            <p:nvPr/>
          </p:nvGrpSpPr>
          <p:grpSpPr>
            <a:xfrm>
              <a:off x="8050682" y="3066045"/>
              <a:ext cx="326841" cy="624382"/>
              <a:chOff x="8037296" y="3124638"/>
              <a:chExt cx="326841" cy="624382"/>
            </a:xfrm>
          </p:grpSpPr>
          <p:grpSp>
            <p:nvGrpSpPr>
              <p:cNvPr id="9" name="Groupe 8">
                <a:extLst>
                  <a:ext uri="{FF2B5EF4-FFF2-40B4-BE49-F238E27FC236}">
                    <a16:creationId xmlns:a16="http://schemas.microsoft.com/office/drawing/2014/main" id="{22958D0A-025C-424E-8D69-F234967F3B2D}"/>
                  </a:ext>
                </a:extLst>
              </p:cNvPr>
              <p:cNvGrpSpPr/>
              <p:nvPr/>
            </p:nvGrpSpPr>
            <p:grpSpPr>
              <a:xfrm>
                <a:off x="8189717" y="3124638"/>
                <a:ext cx="174420" cy="451324"/>
                <a:chOff x="3719466" y="3753037"/>
                <a:chExt cx="310068" cy="756083"/>
              </a:xfrm>
              <a:solidFill>
                <a:srgbClr val="6CB643"/>
              </a:solidFill>
            </p:grpSpPr>
            <p:sp>
              <p:nvSpPr>
                <p:cNvPr id="31" name="Rectangle à coins arrondis 76">
                  <a:extLst>
                    <a:ext uri="{FF2B5EF4-FFF2-40B4-BE49-F238E27FC236}">
                      <a16:creationId xmlns:a16="http://schemas.microsoft.com/office/drawing/2014/main" id="{E2AA51D9-9AAD-4687-A87D-A88C48B39511}"/>
                    </a:ext>
                  </a:extLst>
                </p:cNvPr>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à coins arrondis 78">
                  <a:extLst>
                    <a:ext uri="{FF2B5EF4-FFF2-40B4-BE49-F238E27FC236}">
                      <a16:creationId xmlns:a16="http://schemas.microsoft.com/office/drawing/2014/main" id="{FAB96A33-639A-436C-901F-6CAB76BA5B72}"/>
                    </a:ext>
                  </a:extLst>
                </p:cNvPr>
                <p:cNvSpPr/>
                <p:nvPr/>
              </p:nvSpPr>
              <p:spPr>
                <a:xfrm>
                  <a:off x="3944654" y="4162697"/>
                  <a:ext cx="84880" cy="2744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Ellipse 33">
                  <a:extLst>
                    <a:ext uri="{FF2B5EF4-FFF2-40B4-BE49-F238E27FC236}">
                      <a16:creationId xmlns:a16="http://schemas.microsoft.com/office/drawing/2014/main" id="{7FB8E3A4-C014-4ADA-9AA9-1290DD328D31}"/>
                    </a:ext>
                  </a:extLst>
                </p:cNvPr>
                <p:cNvSpPr/>
                <p:nvPr/>
              </p:nvSpPr>
              <p:spPr>
                <a:xfrm>
                  <a:off x="3719466" y="3753037"/>
                  <a:ext cx="225190" cy="25202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0" name="Rectangle à coins arrondis 65">
                <a:extLst>
                  <a:ext uri="{FF2B5EF4-FFF2-40B4-BE49-F238E27FC236}">
                    <a16:creationId xmlns:a16="http://schemas.microsoft.com/office/drawing/2014/main" id="{820F1469-87BC-457A-A785-B4DE4F46F405}"/>
                  </a:ext>
                </a:extLst>
              </p:cNvPr>
              <p:cNvSpPr/>
              <p:nvPr/>
            </p:nvSpPr>
            <p:spPr>
              <a:xfrm>
                <a:off x="8199585" y="3529278"/>
                <a:ext cx="99906" cy="219742"/>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à coins arrondis 69">
                <a:extLst>
                  <a:ext uri="{FF2B5EF4-FFF2-40B4-BE49-F238E27FC236}">
                    <a16:creationId xmlns:a16="http://schemas.microsoft.com/office/drawing/2014/main" id="{8D6DE755-12BC-40AF-A203-C2662750155D}"/>
                  </a:ext>
                </a:extLst>
              </p:cNvPr>
              <p:cNvSpPr/>
              <p:nvPr/>
            </p:nvSpPr>
            <p:spPr>
              <a:xfrm rot="3201992">
                <a:off x="8145993" y="3306803"/>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0" name="Groupe 39">
              <a:extLst>
                <a:ext uri="{FF2B5EF4-FFF2-40B4-BE49-F238E27FC236}">
                  <a16:creationId xmlns:a16="http://schemas.microsoft.com/office/drawing/2014/main" id="{EF76FF36-048A-4205-B350-FC8D3DB7064D}"/>
                </a:ext>
              </a:extLst>
            </p:cNvPr>
            <p:cNvGrpSpPr/>
            <p:nvPr/>
          </p:nvGrpSpPr>
          <p:grpSpPr>
            <a:xfrm>
              <a:off x="7732642" y="3066045"/>
              <a:ext cx="318040" cy="692558"/>
              <a:chOff x="7732642" y="3066045"/>
              <a:chExt cx="318040" cy="692558"/>
            </a:xfrm>
          </p:grpSpPr>
          <p:sp>
            <p:nvSpPr>
              <p:cNvPr id="35" name="Rectangle à coins arrondis 65">
                <a:extLst>
                  <a:ext uri="{FF2B5EF4-FFF2-40B4-BE49-F238E27FC236}">
                    <a16:creationId xmlns:a16="http://schemas.microsoft.com/office/drawing/2014/main" id="{88790486-4773-4793-940B-F5AC71410CB8}"/>
                  </a:ext>
                </a:extLst>
              </p:cNvPr>
              <p:cNvSpPr/>
              <p:nvPr/>
            </p:nvSpPr>
            <p:spPr>
              <a:xfrm>
                <a:off x="7802829" y="3538861"/>
                <a:ext cx="99906" cy="219742"/>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 name="Groupe 38">
                <a:extLst>
                  <a:ext uri="{FF2B5EF4-FFF2-40B4-BE49-F238E27FC236}">
                    <a16:creationId xmlns:a16="http://schemas.microsoft.com/office/drawing/2014/main" id="{EC04E496-6E4F-4E6D-AC65-03D49AD7BBEE}"/>
                  </a:ext>
                </a:extLst>
              </p:cNvPr>
              <p:cNvGrpSpPr/>
              <p:nvPr/>
            </p:nvGrpSpPr>
            <p:grpSpPr>
              <a:xfrm>
                <a:off x="7732642" y="3066045"/>
                <a:ext cx="318040" cy="472816"/>
                <a:chOff x="7723514" y="3109028"/>
                <a:chExt cx="318040" cy="472816"/>
              </a:xfrm>
            </p:grpSpPr>
            <p:sp>
              <p:nvSpPr>
                <p:cNvPr id="23" name="Rectangle à coins arrondis 68">
                  <a:extLst>
                    <a:ext uri="{FF2B5EF4-FFF2-40B4-BE49-F238E27FC236}">
                      <a16:creationId xmlns:a16="http://schemas.microsoft.com/office/drawing/2014/main" id="{FFD91281-1CEC-4800-8464-1E2BDE000AC2}"/>
                    </a:ext>
                  </a:extLst>
                </p:cNvPr>
                <p:cNvSpPr/>
                <p:nvPr/>
              </p:nvSpPr>
              <p:spPr>
                <a:xfrm>
                  <a:off x="7784668" y="3280961"/>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8" name="Groupe 37">
                  <a:extLst>
                    <a:ext uri="{FF2B5EF4-FFF2-40B4-BE49-F238E27FC236}">
                      <a16:creationId xmlns:a16="http://schemas.microsoft.com/office/drawing/2014/main" id="{C57E865A-039D-4315-8D4F-D6A264E316BE}"/>
                    </a:ext>
                  </a:extLst>
                </p:cNvPr>
                <p:cNvGrpSpPr/>
                <p:nvPr/>
              </p:nvGrpSpPr>
              <p:grpSpPr>
                <a:xfrm>
                  <a:off x="7723514" y="3109028"/>
                  <a:ext cx="318040" cy="422239"/>
                  <a:chOff x="7723514" y="3109028"/>
                  <a:chExt cx="318040" cy="422239"/>
                </a:xfrm>
              </p:grpSpPr>
              <p:sp>
                <p:nvSpPr>
                  <p:cNvPr id="24" name="Rectangle à coins arrondis 69">
                    <a:extLst>
                      <a:ext uri="{FF2B5EF4-FFF2-40B4-BE49-F238E27FC236}">
                        <a16:creationId xmlns:a16="http://schemas.microsoft.com/office/drawing/2014/main" id="{CF391711-7880-41FE-BE4D-4BAAC1E8E5B2}"/>
                      </a:ext>
                    </a:extLst>
                  </p:cNvPr>
                  <p:cNvSpPr/>
                  <p:nvPr/>
                </p:nvSpPr>
                <p:spPr>
                  <a:xfrm rot="18673470">
                    <a:off x="7892351" y="3280962"/>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a:extLst>
                      <a:ext uri="{FF2B5EF4-FFF2-40B4-BE49-F238E27FC236}">
                        <a16:creationId xmlns:a16="http://schemas.microsoft.com/office/drawing/2014/main" id="{CD5F7AE4-9651-4AF2-B1C1-D451812E6EF5}"/>
                      </a:ext>
                    </a:extLst>
                  </p:cNvPr>
                  <p:cNvSpPr/>
                  <p:nvPr/>
                </p:nvSpPr>
                <p:spPr>
                  <a:xfrm>
                    <a:off x="7774798" y="3109028"/>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à coins arrondis 78">
                    <a:extLst>
                      <a:ext uri="{FF2B5EF4-FFF2-40B4-BE49-F238E27FC236}">
                        <a16:creationId xmlns:a16="http://schemas.microsoft.com/office/drawing/2014/main" id="{C545131B-1501-4837-915C-E8D863CF08B6}"/>
                      </a:ext>
                    </a:extLst>
                  </p:cNvPr>
                  <p:cNvSpPr/>
                  <p:nvPr/>
                </p:nvSpPr>
                <p:spPr>
                  <a:xfrm>
                    <a:off x="7723514" y="3367461"/>
                    <a:ext cx="47747" cy="163806"/>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grpSp>
      <p:grpSp>
        <p:nvGrpSpPr>
          <p:cNvPr id="43" name="Groupe 42">
            <a:extLst>
              <a:ext uri="{FF2B5EF4-FFF2-40B4-BE49-F238E27FC236}">
                <a16:creationId xmlns:a16="http://schemas.microsoft.com/office/drawing/2014/main" id="{98200648-F7D8-4F68-92D0-A8B23B1347BC}"/>
              </a:ext>
              <a:ext uri="{C183D7F6-B498-43B3-948B-1728B52AA6E4}">
                <adec:decorative xmlns:adec="http://schemas.microsoft.com/office/drawing/2017/decorative" val="1"/>
              </a:ext>
            </a:extLst>
          </p:cNvPr>
          <p:cNvGrpSpPr/>
          <p:nvPr/>
        </p:nvGrpSpPr>
        <p:grpSpPr>
          <a:xfrm>
            <a:off x="7340360" y="4302889"/>
            <a:ext cx="1289633" cy="994186"/>
            <a:chOff x="6907014" y="1709531"/>
            <a:chExt cx="1624148" cy="1092455"/>
          </a:xfrm>
        </p:grpSpPr>
        <p:sp>
          <p:nvSpPr>
            <p:cNvPr id="44" name="Bulle narrative : rectangle à coins arrondis 43">
              <a:extLst>
                <a:ext uri="{FF2B5EF4-FFF2-40B4-BE49-F238E27FC236}">
                  <a16:creationId xmlns:a16="http://schemas.microsoft.com/office/drawing/2014/main" id="{BFEF0122-0417-4101-938B-8506B45403F4}"/>
                </a:ext>
              </a:extLst>
            </p:cNvPr>
            <p:cNvSpPr/>
            <p:nvPr>
              <p:custDataLst>
                <p:tags r:id="rId1"/>
              </p:custDataLst>
            </p:nvPr>
          </p:nvSpPr>
          <p:spPr>
            <a:xfrm>
              <a:off x="6907014" y="1722073"/>
              <a:ext cx="675861" cy="481012"/>
            </a:xfrm>
            <a:prstGeom prst="wedgeRoundRectCallout">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45" name="Groupe 44" descr="illustration de personnes qui parlent&#10;">
              <a:extLst>
                <a:ext uri="{FF2B5EF4-FFF2-40B4-BE49-F238E27FC236}">
                  <a16:creationId xmlns:a16="http://schemas.microsoft.com/office/drawing/2014/main" id="{A3A58996-AD70-4263-97FB-2BECB91A2274}"/>
                </a:ext>
              </a:extLst>
            </p:cNvPr>
            <p:cNvGrpSpPr/>
            <p:nvPr>
              <p:custDataLst>
                <p:tags r:id="rId2"/>
              </p:custDataLst>
            </p:nvPr>
          </p:nvGrpSpPr>
          <p:grpSpPr>
            <a:xfrm>
              <a:off x="7037303" y="2329170"/>
              <a:ext cx="205554" cy="472816"/>
              <a:chOff x="6881611" y="2593043"/>
              <a:chExt cx="205554" cy="472816"/>
            </a:xfrm>
          </p:grpSpPr>
          <p:sp>
            <p:nvSpPr>
              <p:cNvPr id="52" name="Rectangle à coins arrondis 76">
                <a:extLst>
                  <a:ext uri="{FF2B5EF4-FFF2-40B4-BE49-F238E27FC236}">
                    <a16:creationId xmlns:a16="http://schemas.microsoft.com/office/drawing/2014/main" id="{2FEDAB3B-19B9-44A7-897C-8158031AD6CA}"/>
                  </a:ext>
                </a:extLst>
              </p:cNvPr>
              <p:cNvSpPr/>
              <p:nvPr/>
            </p:nvSpPr>
            <p:spPr>
              <a:xfrm>
                <a:off x="6915784" y="2764976"/>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ectangle à coins arrondis 77">
                <a:extLst>
                  <a:ext uri="{FF2B5EF4-FFF2-40B4-BE49-F238E27FC236}">
                    <a16:creationId xmlns:a16="http://schemas.microsoft.com/office/drawing/2014/main" id="{9BFB481B-42ED-4A5D-BA90-E452BD557646}"/>
                  </a:ext>
                </a:extLst>
              </p:cNvPr>
              <p:cNvSpPr/>
              <p:nvPr/>
            </p:nvSpPr>
            <p:spPr>
              <a:xfrm>
                <a:off x="6881611"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à coins arrondis 78">
                <a:extLst>
                  <a:ext uri="{FF2B5EF4-FFF2-40B4-BE49-F238E27FC236}">
                    <a16:creationId xmlns:a16="http://schemas.microsoft.com/office/drawing/2014/main" id="{A631ACEA-B019-4B67-A984-C3D17C0F85C5}"/>
                  </a:ext>
                </a:extLst>
              </p:cNvPr>
              <p:cNvSpPr/>
              <p:nvPr/>
            </p:nvSpPr>
            <p:spPr>
              <a:xfrm>
                <a:off x="7046659"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Ellipse 54">
                <a:extLst>
                  <a:ext uri="{FF2B5EF4-FFF2-40B4-BE49-F238E27FC236}">
                    <a16:creationId xmlns:a16="http://schemas.microsoft.com/office/drawing/2014/main" id="{D913B523-CE59-4F1B-A361-8DF6E9902562}"/>
                  </a:ext>
                </a:extLst>
              </p:cNvPr>
              <p:cNvSpPr/>
              <p:nvPr/>
            </p:nvSpPr>
            <p:spPr>
              <a:xfrm>
                <a:off x="6905914" y="2593043"/>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6" name="Groupe 45" descr="illustration d'une personne qui échange avec une autre">
              <a:extLst>
                <a:ext uri="{FF2B5EF4-FFF2-40B4-BE49-F238E27FC236}">
                  <a16:creationId xmlns:a16="http://schemas.microsoft.com/office/drawing/2014/main" id="{46673655-5CF4-4C56-84B4-2EBED1BA5C14}"/>
                </a:ext>
              </a:extLst>
            </p:cNvPr>
            <p:cNvGrpSpPr/>
            <p:nvPr>
              <p:custDataLst>
                <p:tags r:id="rId3"/>
              </p:custDataLst>
            </p:nvPr>
          </p:nvGrpSpPr>
          <p:grpSpPr>
            <a:xfrm>
              <a:off x="7957779" y="2301990"/>
              <a:ext cx="205554" cy="472816"/>
              <a:chOff x="6881611" y="2593043"/>
              <a:chExt cx="205554" cy="472816"/>
            </a:xfrm>
          </p:grpSpPr>
          <p:sp>
            <p:nvSpPr>
              <p:cNvPr id="48" name="Rectangle à coins arrondis 76">
                <a:extLst>
                  <a:ext uri="{FF2B5EF4-FFF2-40B4-BE49-F238E27FC236}">
                    <a16:creationId xmlns:a16="http://schemas.microsoft.com/office/drawing/2014/main" id="{8B5DBDD8-4C8C-4B71-82FA-5047849A1815}"/>
                  </a:ext>
                </a:extLst>
              </p:cNvPr>
              <p:cNvSpPr/>
              <p:nvPr/>
            </p:nvSpPr>
            <p:spPr>
              <a:xfrm>
                <a:off x="6915784" y="2764976"/>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à coins arrondis 77">
                <a:extLst>
                  <a:ext uri="{FF2B5EF4-FFF2-40B4-BE49-F238E27FC236}">
                    <a16:creationId xmlns:a16="http://schemas.microsoft.com/office/drawing/2014/main" id="{F73E5BEC-51A5-4CDA-AB0E-9A6389F9EEE8}"/>
                  </a:ext>
                </a:extLst>
              </p:cNvPr>
              <p:cNvSpPr/>
              <p:nvPr/>
            </p:nvSpPr>
            <p:spPr>
              <a:xfrm>
                <a:off x="6881611"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à coins arrondis 78">
                <a:extLst>
                  <a:ext uri="{FF2B5EF4-FFF2-40B4-BE49-F238E27FC236}">
                    <a16:creationId xmlns:a16="http://schemas.microsoft.com/office/drawing/2014/main" id="{72B8F2E4-85D4-442F-8A7A-B52746DAA71C}"/>
                  </a:ext>
                </a:extLst>
              </p:cNvPr>
              <p:cNvSpPr/>
              <p:nvPr/>
            </p:nvSpPr>
            <p:spPr>
              <a:xfrm>
                <a:off x="7046659"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Ellipse 50">
                <a:extLst>
                  <a:ext uri="{FF2B5EF4-FFF2-40B4-BE49-F238E27FC236}">
                    <a16:creationId xmlns:a16="http://schemas.microsoft.com/office/drawing/2014/main" id="{06902C91-6D49-44AC-8530-8566254FA95D}"/>
                  </a:ext>
                </a:extLst>
              </p:cNvPr>
              <p:cNvSpPr/>
              <p:nvPr/>
            </p:nvSpPr>
            <p:spPr>
              <a:xfrm>
                <a:off x="6905914" y="2593043"/>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7" name="Bulle narrative : rectangle à coins arrondis 46">
              <a:extLst>
                <a:ext uri="{FF2B5EF4-FFF2-40B4-BE49-F238E27FC236}">
                  <a16:creationId xmlns:a16="http://schemas.microsoft.com/office/drawing/2014/main" id="{17FB9EE2-AD1B-4E31-B43E-520466655140}"/>
                </a:ext>
              </a:extLst>
            </p:cNvPr>
            <p:cNvSpPr/>
            <p:nvPr>
              <p:custDataLst>
                <p:tags r:id="rId4"/>
              </p:custDataLst>
            </p:nvPr>
          </p:nvSpPr>
          <p:spPr>
            <a:xfrm>
              <a:off x="7855301" y="1709531"/>
              <a:ext cx="675861" cy="481012"/>
            </a:xfrm>
            <a:prstGeom prst="wedgeRoundRectCallout">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a:t>
              </a:r>
            </a:p>
          </p:txBody>
        </p:sp>
      </p:grpSp>
      <p:pic>
        <p:nvPicPr>
          <p:cNvPr id="57" name="Image 56">
            <a:extLst>
              <a:ext uri="{FF2B5EF4-FFF2-40B4-BE49-F238E27FC236}">
                <a16:creationId xmlns:a16="http://schemas.microsoft.com/office/drawing/2014/main" id="{DE42B1FF-AC3C-457A-A1B8-40C2DD13791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463111" y="5524176"/>
            <a:ext cx="1045255" cy="852285"/>
          </a:xfrm>
          <a:prstGeom prst="rect">
            <a:avLst/>
          </a:prstGeom>
        </p:spPr>
      </p:pic>
    </p:spTree>
    <p:extLst>
      <p:ext uri="{BB962C8B-B14F-4D97-AF65-F5344CB8AC3E}">
        <p14:creationId xmlns:p14="http://schemas.microsoft.com/office/powerpoint/2010/main" val="80046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79A9434-1013-4622-9773-926CEB3A4489}"/>
              </a:ext>
            </a:extLst>
          </p:cNvPr>
          <p:cNvSpPr>
            <a:spLocks noGrp="1"/>
          </p:cNvSpPr>
          <p:nvPr>
            <p:ph type="body" sz="quarter" idx="10"/>
          </p:nvPr>
        </p:nvSpPr>
        <p:spPr>
          <a:xfrm>
            <a:off x="642937" y="142996"/>
            <a:ext cx="8374454" cy="481012"/>
          </a:xfrm>
        </p:spPr>
        <p:txBody>
          <a:bodyPr/>
          <a:lstStyle/>
          <a:p>
            <a:r>
              <a:rPr lang="fr-FR" dirty="0"/>
              <a:t>Thème 1 : Redéploiement de ressources humaines et mobilisation de renforts dans les établissements et services en période de crise</a:t>
            </a:r>
          </a:p>
          <a:p>
            <a:endParaRPr lang="fr-FR" dirty="0"/>
          </a:p>
          <a:p>
            <a:endParaRPr lang="fr-FR" dirty="0"/>
          </a:p>
        </p:txBody>
      </p:sp>
      <p:sp>
        <p:nvSpPr>
          <p:cNvPr id="4" name="Espace réservé du contenu 3">
            <a:extLst>
              <a:ext uri="{FF2B5EF4-FFF2-40B4-BE49-F238E27FC236}">
                <a16:creationId xmlns:a16="http://schemas.microsoft.com/office/drawing/2014/main" id="{10F29B0E-07E4-4D0E-B1F6-AD5F2F4BA6B0}"/>
              </a:ext>
            </a:extLst>
          </p:cNvPr>
          <p:cNvSpPr>
            <a:spLocks noGrp="1"/>
          </p:cNvSpPr>
          <p:nvPr>
            <p:ph idx="1"/>
          </p:nvPr>
        </p:nvSpPr>
        <p:spPr>
          <a:xfrm>
            <a:off x="299259" y="1180406"/>
            <a:ext cx="8528858" cy="5677593"/>
          </a:xfrm>
        </p:spPr>
        <p:txBody>
          <a:bodyPr>
            <a:normAutofit/>
          </a:bodyPr>
          <a:lstStyle/>
          <a:p>
            <a:pPr marL="0" indent="0">
              <a:buNone/>
            </a:pPr>
            <a:r>
              <a:rPr lang="fr-FR" dirty="0"/>
              <a:t>En période de crise, les établissements et services médico-sociaux peuvent se retrouver en situation de forte tension pour assurer un accompagnement adéquat aux usagers en raison :</a:t>
            </a:r>
          </a:p>
          <a:p>
            <a:r>
              <a:rPr lang="fr-FR" b="1" dirty="0"/>
              <a:t>d’un surcroît d’activité </a:t>
            </a:r>
            <a:r>
              <a:rPr lang="fr-FR" dirty="0"/>
              <a:t>sur différentes fonctions « classiques » de l’accompagnement médico-social, y compris des fonctions supports et administratives</a:t>
            </a:r>
          </a:p>
          <a:p>
            <a:r>
              <a:rPr lang="fr-FR" b="1" dirty="0"/>
              <a:t>de l’apparition de nouveaux besoins </a:t>
            </a:r>
            <a:r>
              <a:rPr lang="fr-FR" dirty="0"/>
              <a:t>des usagers</a:t>
            </a:r>
          </a:p>
          <a:p>
            <a:pPr>
              <a:spcAft>
                <a:spcPts val="600"/>
              </a:spcAft>
            </a:pPr>
            <a:r>
              <a:rPr lang="fr-FR" b="1" dirty="0"/>
              <a:t>d’une</a:t>
            </a:r>
            <a:r>
              <a:rPr lang="fr-FR" dirty="0"/>
              <a:t> </a:t>
            </a:r>
            <a:r>
              <a:rPr lang="fr-FR" b="1" dirty="0"/>
              <a:t>diminution des ressources humaines </a:t>
            </a:r>
            <a:r>
              <a:rPr lang="fr-FR" dirty="0"/>
              <a:t>(arrêt-maladie, garde d’enfant…). </a:t>
            </a:r>
          </a:p>
          <a:p>
            <a:pPr marL="0" indent="0">
              <a:spcAft>
                <a:spcPts val="600"/>
              </a:spcAft>
              <a:buNone/>
            </a:pPr>
            <a:r>
              <a:rPr lang="fr-FR" dirty="0"/>
              <a:t>Face à cet effet de ciseau, la crise actuelle a mis évidence le rôle des réserves (sanitaire, citoyenne, civique) et des viviers de personnes prêtes à s’investir (professionnels disponibles, étudiants dans le secteur sanitaire ou médico-social, bénévoles ou encore proches d’usagers) mais également des difficultés ou des freins au redéploiement de professionnels et à la mobilisation de renforts dans le secteur médico-social (identification des besoins en ressources humaines, vérification des qualifications, intermédiation). </a:t>
            </a:r>
          </a:p>
          <a:p>
            <a:pPr marL="0" indent="0">
              <a:buNone/>
            </a:pPr>
            <a:r>
              <a:rPr lang="fr-FR" dirty="0"/>
              <a:t>.A ce titre, la CNSA souhaite soutenir des </a:t>
            </a:r>
            <a:r>
              <a:rPr lang="fr-FR" b="1" dirty="0"/>
              <a:t>retours d’expérience ou des projets</a:t>
            </a:r>
            <a:r>
              <a:rPr lang="fr-FR" dirty="0"/>
              <a:t>  :</a:t>
            </a:r>
          </a:p>
          <a:p>
            <a:r>
              <a:rPr lang="fr-FR" dirty="0"/>
              <a:t>Permettant</a:t>
            </a:r>
            <a:r>
              <a:rPr lang="fr-FR" b="1" dirty="0"/>
              <a:t> une identification efficace des fonctions et des postes essentiels </a:t>
            </a:r>
            <a:r>
              <a:rPr lang="fr-FR" dirty="0"/>
              <a:t>à la continuité de l’activité et/ou la réponse aux besoins nés de la crise </a:t>
            </a:r>
          </a:p>
          <a:p>
            <a:r>
              <a:rPr lang="fr-FR" dirty="0"/>
              <a:t>Permettant</a:t>
            </a:r>
            <a:r>
              <a:rPr lang="fr-FR" b="1" dirty="0"/>
              <a:t> une identification et mobilisation efficace des ressources humaines adéquates et disponibles pour faire face à ces besoins </a:t>
            </a:r>
            <a:r>
              <a:rPr lang="fr-FR" dirty="0"/>
              <a:t>(</a:t>
            </a:r>
            <a:r>
              <a:rPr lang="fr-FR" i="1" dirty="0" err="1"/>
              <a:t>sourcing</a:t>
            </a:r>
            <a:r>
              <a:rPr lang="fr-FR" dirty="0"/>
              <a:t>, vérification, certification, etc.)</a:t>
            </a:r>
          </a:p>
          <a:p>
            <a:r>
              <a:rPr lang="fr-FR" dirty="0"/>
              <a:t>Permettant</a:t>
            </a:r>
            <a:r>
              <a:rPr lang="fr-FR" b="1" dirty="0"/>
              <a:t> un redéploiement, une mise en relation et une intermédiation</a:t>
            </a:r>
            <a:r>
              <a:rPr lang="fr-FR" dirty="0"/>
              <a:t> entre les besoins identifiés et les professionnels disponibles ou les renforts mobilisables </a:t>
            </a:r>
          </a:p>
          <a:p>
            <a:r>
              <a:rPr lang="fr-FR" dirty="0"/>
              <a:t>Relatifs à</a:t>
            </a:r>
            <a:r>
              <a:rPr lang="fr-FR" b="1" dirty="0"/>
              <a:t> la constitution et l’entretien de renforts au secteur médico-social </a:t>
            </a:r>
            <a:r>
              <a:rPr lang="fr-FR" dirty="0"/>
              <a:t>(constitution de partenariats avec des écoles, actions auprès des bénévoles, etc.)</a:t>
            </a:r>
          </a:p>
          <a:p>
            <a:r>
              <a:rPr lang="fr-FR" dirty="0"/>
              <a:t>Relatifs à des </a:t>
            </a:r>
            <a:r>
              <a:rPr lang="fr-FR" b="1" dirty="0"/>
              <a:t>initiatives innovantes de téléconsultation et télé-intervention au titre de la gestion et la réponse à la crise</a:t>
            </a:r>
            <a:endParaRPr lang="fr-FR" dirty="0"/>
          </a:p>
          <a:p>
            <a:pPr marL="0" indent="0">
              <a:buNone/>
            </a:pPr>
            <a:endParaRPr lang="fr-FR" dirty="0"/>
          </a:p>
        </p:txBody>
      </p:sp>
    </p:spTree>
    <p:extLst>
      <p:ext uri="{BB962C8B-B14F-4D97-AF65-F5344CB8AC3E}">
        <p14:creationId xmlns:p14="http://schemas.microsoft.com/office/powerpoint/2010/main" val="4564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ADF695-11F4-4DBF-A6C5-319487775F45}"/>
              </a:ext>
            </a:extLst>
          </p:cNvPr>
          <p:cNvSpPr>
            <a:spLocks noGrp="1"/>
          </p:cNvSpPr>
          <p:nvPr>
            <p:ph type="body" sz="quarter" idx="10"/>
          </p:nvPr>
        </p:nvSpPr>
        <p:spPr>
          <a:xfrm>
            <a:off x="627062" y="113507"/>
            <a:ext cx="7889876" cy="481012"/>
          </a:xfrm>
        </p:spPr>
        <p:txBody>
          <a:bodyPr/>
          <a:lstStyle/>
          <a:p>
            <a:r>
              <a:rPr lang="fr-FR" dirty="0"/>
              <a:t>Thème 2 : Coordination, coopération, partenariat et solidarités entre acteurs à l’échelle territoriale en période de crise</a:t>
            </a:r>
          </a:p>
          <a:p>
            <a:endParaRPr lang="fr-FR" dirty="0"/>
          </a:p>
        </p:txBody>
      </p:sp>
      <p:sp>
        <p:nvSpPr>
          <p:cNvPr id="4" name="Espace réservé du contenu 3">
            <a:extLst>
              <a:ext uri="{FF2B5EF4-FFF2-40B4-BE49-F238E27FC236}">
                <a16:creationId xmlns:a16="http://schemas.microsoft.com/office/drawing/2014/main" id="{AB8894E2-3074-4EF4-9D84-A80889A89253}"/>
              </a:ext>
            </a:extLst>
          </p:cNvPr>
          <p:cNvSpPr>
            <a:spLocks noGrp="1"/>
          </p:cNvSpPr>
          <p:nvPr>
            <p:ph idx="1"/>
          </p:nvPr>
        </p:nvSpPr>
        <p:spPr>
          <a:xfrm>
            <a:off x="133362" y="1495489"/>
            <a:ext cx="8898100" cy="3892437"/>
          </a:xfrm>
        </p:spPr>
        <p:txBody>
          <a:bodyPr>
            <a:normAutofit lnSpcReduction="10000"/>
          </a:bodyPr>
          <a:lstStyle/>
          <a:p>
            <a:pPr marL="0" indent="0">
              <a:buNone/>
            </a:pPr>
            <a:r>
              <a:rPr lang="fr-FR" dirty="0"/>
              <a:t>La crise du Covid-19 a activé ou suscité des coordinations, des coopérations, des partenariats et des solidarités entre acteurs à l’échelle des territoires. Les coopérations entre acteurs, établissements et services médico-sociaux, avec les collectivités territoriales et les services locaux, avec les acteurs sanitaires et les professionnels de santé, avec d’autres acteurs, notamment associatifs, etc. ont été des facteurs essentiels de résistance face à la crise (par exemple, pour permettre le maintien des capacités de préparation et de livraison de repas, l’entretien des locaux, mutualiser des professionnels, l’accès à des ressources RH ou matérielles, etc.). </a:t>
            </a:r>
          </a:p>
          <a:p>
            <a:pPr marL="0" indent="0">
              <a:buNone/>
            </a:pPr>
            <a:endParaRPr lang="fr-FR" dirty="0"/>
          </a:p>
          <a:p>
            <a:pPr marL="0" indent="0">
              <a:buNone/>
            </a:pPr>
            <a:r>
              <a:rPr lang="fr-FR" dirty="0"/>
              <a:t>La CNSA souhaite soutenir des retours d’expérience ou des projets relatifs à : </a:t>
            </a:r>
          </a:p>
          <a:p>
            <a:pPr marL="0" indent="0">
              <a:buNone/>
            </a:pPr>
            <a:endParaRPr lang="fr-FR" dirty="0"/>
          </a:p>
          <a:p>
            <a:r>
              <a:rPr lang="fr-FR" b="1" dirty="0"/>
              <a:t>l’activation et l’impulsion de nouvelles coopérations pour faire face à la crise</a:t>
            </a:r>
          </a:p>
          <a:p>
            <a:r>
              <a:rPr lang="fr-FR" b="1" dirty="0"/>
              <a:t>la consolidation, formalisation, poursuite et extension de réseaux territoriaux de coopération </a:t>
            </a:r>
            <a:r>
              <a:rPr lang="fr-FR" dirty="0"/>
              <a:t>qui se sont redéployés ou construits dans l’urgence, permettant d’améliorer l’accompagnement en période de crise et/ou en situation ordinaire </a:t>
            </a:r>
          </a:p>
          <a:p>
            <a:r>
              <a:rPr lang="fr-FR" b="1" dirty="0"/>
              <a:t>l’expérimentation, formalisation et essaimage de formes innovantes de collaboration en contexte de crise </a:t>
            </a:r>
            <a:r>
              <a:rPr lang="fr-FR" dirty="0"/>
              <a:t>sur d’autres territoires</a:t>
            </a:r>
          </a:p>
          <a:p>
            <a:r>
              <a:rPr lang="fr-FR" b="1" dirty="0"/>
              <a:t>L’étude (retours d’expérience) des organisations, des coordinations établissements/services à domicile /proches aidants et des modalités d’intervention </a:t>
            </a:r>
            <a:r>
              <a:rPr lang="fr-FR" dirty="0"/>
              <a:t>pour accompagner le retour à domicile d’usagers en période de crise ou toute autre modification d’accompagnement liée à la période de crise. </a:t>
            </a:r>
          </a:p>
          <a:p>
            <a:pPr>
              <a:buFontTx/>
              <a:buChar char="-"/>
            </a:pPr>
            <a:endParaRPr lang="fr-FR" dirty="0"/>
          </a:p>
        </p:txBody>
      </p:sp>
    </p:spTree>
    <p:extLst>
      <p:ext uri="{BB962C8B-B14F-4D97-AF65-F5344CB8AC3E}">
        <p14:creationId xmlns:p14="http://schemas.microsoft.com/office/powerpoint/2010/main" val="310875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00617A-73C5-46F8-BBB0-627575711D17}"/>
              </a:ext>
            </a:extLst>
          </p:cNvPr>
          <p:cNvSpPr>
            <a:spLocks noGrp="1"/>
          </p:cNvSpPr>
          <p:nvPr>
            <p:ph type="body" sz="quarter" idx="10"/>
          </p:nvPr>
        </p:nvSpPr>
        <p:spPr>
          <a:xfrm>
            <a:off x="211015" y="112544"/>
            <a:ext cx="8637561" cy="481012"/>
          </a:xfrm>
        </p:spPr>
        <p:txBody>
          <a:bodyPr/>
          <a:lstStyle/>
          <a:p>
            <a:r>
              <a:rPr lang="fr-FR" spc="-150" dirty="0"/>
              <a:t>Thème 3 : Innover pour le lien social, la communication, les loisirs et la participation citoyenne des personnes âgées ou en situation de handicap en période de crise</a:t>
            </a:r>
          </a:p>
          <a:p>
            <a:endParaRPr lang="fr-FR" dirty="0"/>
          </a:p>
          <a:p>
            <a:endParaRPr lang="fr-FR" dirty="0"/>
          </a:p>
        </p:txBody>
      </p:sp>
      <p:sp>
        <p:nvSpPr>
          <p:cNvPr id="4" name="Espace réservé du contenu 3">
            <a:extLst>
              <a:ext uri="{FF2B5EF4-FFF2-40B4-BE49-F238E27FC236}">
                <a16:creationId xmlns:a16="http://schemas.microsoft.com/office/drawing/2014/main" id="{2BC4D271-CE90-43BA-8751-6A0182725FC1}"/>
              </a:ext>
            </a:extLst>
          </p:cNvPr>
          <p:cNvSpPr>
            <a:spLocks noGrp="1"/>
          </p:cNvSpPr>
          <p:nvPr>
            <p:ph idx="1"/>
          </p:nvPr>
        </p:nvSpPr>
        <p:spPr>
          <a:xfrm>
            <a:off x="154743" y="876464"/>
            <a:ext cx="8932984" cy="6101111"/>
          </a:xfrm>
        </p:spPr>
        <p:txBody>
          <a:bodyPr>
            <a:normAutofit fontScale="55000" lnSpcReduction="20000"/>
          </a:bodyPr>
          <a:lstStyle/>
          <a:p>
            <a:pPr marL="0" indent="0">
              <a:buNone/>
            </a:pPr>
            <a:r>
              <a:rPr lang="fr-FR" sz="2500" dirty="0"/>
              <a:t>Les mesures de confinement visant à contenir l’épidémie du coronavirus ont eu pour conséquence d’isoler les personnes âgées et les personnes en situation de handicap, en établissement comme à domicile, ou à renforcer les situation d’isolement préexistantes à la crise, devenant ainsi particulièrement critiques. </a:t>
            </a:r>
          </a:p>
          <a:p>
            <a:pPr marL="0" indent="0">
              <a:buNone/>
            </a:pPr>
            <a:endParaRPr lang="fr-FR" sz="1800" dirty="0"/>
          </a:p>
          <a:p>
            <a:pPr marL="0" indent="0">
              <a:buNone/>
            </a:pPr>
            <a:r>
              <a:rPr lang="fr-FR" sz="2500" dirty="0"/>
              <a:t>Des acteurs ont développé de nombreuses initiatives visant, dans le respect des gestes barrière et des règles de distanciation, notamment à : </a:t>
            </a:r>
          </a:p>
          <a:p>
            <a:r>
              <a:rPr lang="fr-FR" sz="2500" b="1" dirty="0"/>
              <a:t>maintenir une activité sociale</a:t>
            </a:r>
            <a:r>
              <a:rPr lang="fr-FR" sz="2500" dirty="0"/>
              <a:t>, notamment pour des personnes dont le handicap ou la pathologie rendent particulièrement difficiles les situations d’isolement ou l’absence d’activités sociales rythmant la journée </a:t>
            </a:r>
          </a:p>
          <a:p>
            <a:r>
              <a:rPr lang="fr-FR" sz="2500" b="1" dirty="0"/>
              <a:t>maintenir la communication avec les proches</a:t>
            </a:r>
            <a:r>
              <a:rPr lang="fr-FR" sz="2500" dirty="0"/>
              <a:t>, via l’équipement des structures ou du domicile avec des tablettes connectées et des solutions logicielles et applicatives adaptées, via des espaces de rencontres adaptés, etc. </a:t>
            </a:r>
          </a:p>
          <a:p>
            <a:r>
              <a:rPr lang="fr-FR" sz="2500" b="1" dirty="0"/>
              <a:t>Maintenir et développer de nouvelles formes de participation citoyenne </a:t>
            </a:r>
            <a:r>
              <a:rPr lang="fr-FR" sz="2500" dirty="0"/>
              <a:t>des usagers </a:t>
            </a:r>
          </a:p>
          <a:p>
            <a:r>
              <a:rPr lang="fr-FR" sz="2500" b="1" dirty="0"/>
              <a:t>prendre des nouvelles</a:t>
            </a:r>
            <a:r>
              <a:rPr lang="fr-FR" sz="2500" dirty="0"/>
              <a:t>, et s’assurer de la santé physique et mentale et du bien-être de la personne, notamment en mobilisant des bénévoles sur des plateformes téléphoniques</a:t>
            </a:r>
          </a:p>
          <a:p>
            <a:r>
              <a:rPr lang="fr-FR" sz="2500" b="1" dirty="0"/>
              <a:t>proposer des animations et loisirs adaptés </a:t>
            </a:r>
            <a:r>
              <a:rPr lang="fr-FR" sz="2500" dirty="0"/>
              <a:t>aux personnes âgées en perte d’autonomie et personnes en situation de handicap, confinées au domicile ou dans leurs chambres en établissement</a:t>
            </a:r>
          </a:p>
          <a:p>
            <a:pPr marL="0" indent="0">
              <a:buNone/>
            </a:pPr>
            <a:r>
              <a:rPr lang="fr-FR" sz="2500" dirty="0"/>
              <a:t> </a:t>
            </a:r>
          </a:p>
          <a:p>
            <a:pPr marL="0" indent="0">
              <a:buNone/>
            </a:pPr>
            <a:r>
              <a:rPr lang="fr-FR" sz="2500" dirty="0"/>
              <a:t>Ces initiatives sont porteuses de transformations dans les modalités de maintien ou d’amplification du lien social, de la communication avec autrui, des activités et de la participation citoyenne des personnes âgées en perte d’autonomie comme des personnes en situation de handicap. La CNSA souhaite soutenir des retours d’expérience ou des projets relatifs à : </a:t>
            </a:r>
          </a:p>
          <a:p>
            <a:pPr>
              <a:buFont typeface="Arial" panose="020B0604020202020204" pitchFamily="34" charset="0"/>
              <a:buChar char="•"/>
            </a:pPr>
            <a:r>
              <a:rPr lang="fr-FR" sz="2500" b="1" dirty="0"/>
              <a:t>l’appropriation de ces nouvelles modalités par les usagers (professionnels, bénévoles, proches aidants, personnes concernées) </a:t>
            </a:r>
            <a:r>
              <a:rPr lang="fr-FR" sz="2500" dirty="0"/>
              <a:t>sur la base des expériences conduites depuis le début de la crise</a:t>
            </a:r>
          </a:p>
          <a:p>
            <a:pPr>
              <a:buFont typeface="Arial" panose="020B0604020202020204" pitchFamily="34" charset="0"/>
              <a:buChar char="•"/>
            </a:pPr>
            <a:r>
              <a:rPr lang="fr-FR" sz="2500" b="1" dirty="0"/>
              <a:t>le développement, la formalisation et l’essaimage des initiatives prometteuses ou probantes initiées durant la crise, adaptées aux contextes de crise mais aussi aux situations ordinaires</a:t>
            </a:r>
            <a:r>
              <a:rPr lang="fr-FR" sz="2500" dirty="0"/>
              <a:t>, dans différents registres : activités, loisirs et lien social, nouvelles formes de communication entre les personnes et leur entourage, renforcement de la communication des établissements et des services avec les proches et les familles, participation citoyenne des personnes âgées en perte d’autonomie et des personnes en situation de handicap</a:t>
            </a:r>
          </a:p>
          <a:p>
            <a:pPr>
              <a:buFont typeface="Arial" panose="020B0604020202020204" pitchFamily="34" charset="0"/>
              <a:buChar char="•"/>
            </a:pPr>
            <a:r>
              <a:rPr lang="fr-FR" sz="2500" b="1" dirty="0"/>
              <a:t>l’expérimentation et la formalisation d’espaces innovants de rencontres et d’activités sécurisés, adaptés et mobilisables en contexte de crise</a:t>
            </a:r>
            <a:r>
              <a:rPr lang="fr-FR" sz="2500" dirty="0"/>
              <a:t>, notamment épidémique, avec incitation au recours à des démarches de design</a:t>
            </a:r>
          </a:p>
          <a:p>
            <a:pPr marL="0" indent="0">
              <a:buNone/>
            </a:pPr>
            <a:endParaRPr lang="fr-FR" dirty="0"/>
          </a:p>
        </p:txBody>
      </p:sp>
    </p:spTree>
    <p:extLst>
      <p:ext uri="{BB962C8B-B14F-4D97-AF65-F5344CB8AC3E}">
        <p14:creationId xmlns:p14="http://schemas.microsoft.com/office/powerpoint/2010/main" val="286808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44746D-C3C7-4EAE-8057-63E1C43059BA}"/>
              </a:ext>
            </a:extLst>
          </p:cNvPr>
          <p:cNvSpPr>
            <a:spLocks noGrp="1"/>
          </p:cNvSpPr>
          <p:nvPr>
            <p:ph type="body" sz="quarter" idx="10"/>
          </p:nvPr>
        </p:nvSpPr>
        <p:spPr>
          <a:xfrm>
            <a:off x="389718" y="128925"/>
            <a:ext cx="7889876" cy="481012"/>
          </a:xfrm>
        </p:spPr>
        <p:txBody>
          <a:bodyPr/>
          <a:lstStyle/>
          <a:p>
            <a:r>
              <a:rPr lang="fr-FR" dirty="0"/>
              <a:t>Thème 4 :  Soutien des professionnels, des bénévoles et des proches aidants en situation de crise</a:t>
            </a:r>
          </a:p>
          <a:p>
            <a:endParaRPr lang="fr-FR" dirty="0"/>
          </a:p>
        </p:txBody>
      </p:sp>
      <p:sp>
        <p:nvSpPr>
          <p:cNvPr id="4" name="Espace réservé du contenu 3">
            <a:extLst>
              <a:ext uri="{FF2B5EF4-FFF2-40B4-BE49-F238E27FC236}">
                <a16:creationId xmlns:a16="http://schemas.microsoft.com/office/drawing/2014/main" id="{0364FF32-411B-4608-9BD2-5C1FFB0F538A}"/>
              </a:ext>
            </a:extLst>
          </p:cNvPr>
          <p:cNvSpPr>
            <a:spLocks noGrp="1"/>
          </p:cNvSpPr>
          <p:nvPr>
            <p:ph idx="1"/>
          </p:nvPr>
        </p:nvSpPr>
        <p:spPr>
          <a:xfrm>
            <a:off x="389718" y="1209821"/>
            <a:ext cx="8275980" cy="5134708"/>
          </a:xfrm>
        </p:spPr>
        <p:txBody>
          <a:bodyPr/>
          <a:lstStyle/>
          <a:p>
            <a:pPr marL="0" indent="0">
              <a:buNone/>
            </a:pPr>
            <a:r>
              <a:rPr lang="fr-FR" dirty="0"/>
              <a:t>L’épidémie de coronavirus a fortement impactés les modalités et les besoins d’accompagnement des personnes âgées en perte d’autonomie et des personnes en situation de handicap. Les parties prenantes à cet accompagnement - les professionnels, les bénévoles, les proches aidants - sont susceptibles d’être confrontées à des situations difficiles à vivre et/ou auxquelles elles ne sont pas préparées :</a:t>
            </a:r>
          </a:p>
          <a:p>
            <a:r>
              <a:rPr lang="fr-FR" dirty="0"/>
              <a:t>Épuisement, crainte d’une contamination, confrontation à la mort, etc. pour les professionnels</a:t>
            </a:r>
          </a:p>
          <a:p>
            <a:r>
              <a:rPr lang="fr-FR" dirty="0"/>
              <a:t>Difficulté à faire face, épuisement, sentiment de solitude et de détresse, crainte d’une contamination chez les proches aidants devant s’occuper d’un enfant, conjoint, parent, habituellement accompagné en établissement ou par des professionnels au domicile </a:t>
            </a:r>
          </a:p>
          <a:p>
            <a:r>
              <a:rPr lang="fr-FR" dirty="0"/>
              <a:t>Difficultés et stress éprouvés par les bénévoles, etc… </a:t>
            </a:r>
          </a:p>
          <a:p>
            <a:pPr marL="0" indent="0">
              <a:buNone/>
            </a:pPr>
            <a:endParaRPr lang="fr-FR" dirty="0"/>
          </a:p>
          <a:p>
            <a:pPr marL="0" indent="0">
              <a:buNone/>
            </a:pPr>
            <a:r>
              <a:rPr lang="fr-FR" dirty="0"/>
              <a:t>Face à ces constats, des dispositifs de soutien ont été déployés en urgence. La CNSA souhaite soutenir des retours d’expérience ou des projets relatifs à : </a:t>
            </a:r>
          </a:p>
          <a:p>
            <a:r>
              <a:rPr lang="fr-FR" b="1" dirty="0"/>
              <a:t>l’identification des besoins de soutien </a:t>
            </a:r>
            <a:r>
              <a:rPr lang="fr-FR" dirty="0"/>
              <a:t>des professionnels, bénévoles et des proches aidants </a:t>
            </a:r>
            <a:r>
              <a:rPr lang="fr-FR" b="1" dirty="0"/>
              <a:t>lors de la crise actuelle et l’adéquation des dispositifs mis en œuvre </a:t>
            </a:r>
            <a:r>
              <a:rPr lang="fr-FR" dirty="0"/>
              <a:t>pour y répondre</a:t>
            </a:r>
          </a:p>
          <a:p>
            <a:r>
              <a:rPr lang="fr-FR" b="1" dirty="0"/>
              <a:t>l’expérimentation, la formalisation et la consolidation de dispositifs innovants de soutien initiés ou activables en période de crise, </a:t>
            </a:r>
            <a:r>
              <a:rPr lang="fr-FR" dirty="0"/>
              <a:t>dont le développement et la formalisation de dispositifs innovants de soutien les parents qui, de manière imprévue, doivent prendre en charge un enfant habituellement accompagné en établissement (sont exclues les solutions de répit financées via d’autres canaux de financement). </a:t>
            </a:r>
          </a:p>
        </p:txBody>
      </p:sp>
    </p:spTree>
    <p:extLst>
      <p:ext uri="{BB962C8B-B14F-4D97-AF65-F5344CB8AC3E}">
        <p14:creationId xmlns:p14="http://schemas.microsoft.com/office/powerpoint/2010/main" val="3720794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D3F51-F8EB-43D2-84D2-F5C9F7853992}">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68504be4-6530-4b44-9461-877b72004c09"/>
    <ds:schemaRef ds:uri="http://schemas.microsoft.com/sharepoint/v3"/>
    <ds:schemaRef ds:uri="http://www.w3.org/XML/1998/namespace"/>
  </ds:schemaRefs>
</ds:datastoreItem>
</file>

<file path=customXml/itemProps2.xml><?xml version="1.0" encoding="utf-8"?>
<ds:datastoreItem xmlns:ds="http://schemas.openxmlformats.org/officeDocument/2006/customXml" ds:itemID="{A12894C1-2282-4942-B88E-3B032EF69DBA}">
  <ds:schemaRefs>
    <ds:schemaRef ds:uri="http://schemas.microsoft.com/sharepoint/v3/contenttype/forms"/>
  </ds:schemaRefs>
</ds:datastoreItem>
</file>

<file path=customXml/itemProps3.xml><?xml version="1.0" encoding="utf-8"?>
<ds:datastoreItem xmlns:ds="http://schemas.openxmlformats.org/officeDocument/2006/customXml" ds:itemID="{F089262F-E4C6-452A-A85B-50592F8E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7856</TotalTime>
  <Words>4515</Words>
  <Application>Microsoft Office PowerPoint</Application>
  <PresentationFormat>Affichage à l'écran (4:3)</PresentationFormat>
  <Paragraphs>391</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.AppleSystemUIFont</vt:lpstr>
      <vt:lpstr>Arial</vt:lpstr>
      <vt:lpstr>Calibri</vt:lpstr>
      <vt:lpstr>Courier New</vt:lpstr>
      <vt:lpstr>Times New Roman</vt:lpstr>
      <vt:lpstr>Wingdings</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aux candidats. Appel à projets "Gestion de crise"</dc:title>
  <dc:creator>Utilisateur de Microsoft Office</dc:creator>
  <cp:lastModifiedBy>ANOTIN Aurore</cp:lastModifiedBy>
  <cp:revision>533</cp:revision>
  <cp:lastPrinted>2020-02-27T13:00:23Z</cp:lastPrinted>
  <dcterms:created xsi:type="dcterms:W3CDTF">2017-11-29T15:10:16Z</dcterms:created>
  <dcterms:modified xsi:type="dcterms:W3CDTF">2020-05-04T16:29:45Z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